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487" r:id="rId3"/>
    <p:sldId id="260" r:id="rId4"/>
    <p:sldId id="320" r:id="rId5"/>
    <p:sldId id="439" r:id="rId6"/>
    <p:sldId id="484" r:id="rId7"/>
    <p:sldId id="502" r:id="rId8"/>
    <p:sldId id="465" r:id="rId9"/>
    <p:sldId id="469" r:id="rId10"/>
    <p:sldId id="466" r:id="rId11"/>
    <p:sldId id="467" r:id="rId12"/>
    <p:sldId id="470" r:id="rId13"/>
    <p:sldId id="468" r:id="rId14"/>
    <p:sldId id="498" r:id="rId15"/>
    <p:sldId id="481" r:id="rId16"/>
    <p:sldId id="482" r:id="rId17"/>
    <p:sldId id="483" r:id="rId18"/>
    <p:sldId id="485" r:id="rId19"/>
    <p:sldId id="499" r:id="rId20"/>
    <p:sldId id="488" r:id="rId21"/>
    <p:sldId id="489" r:id="rId22"/>
    <p:sldId id="500" r:id="rId23"/>
    <p:sldId id="472" r:id="rId24"/>
    <p:sldId id="473" r:id="rId25"/>
    <p:sldId id="474" r:id="rId26"/>
    <p:sldId id="475" r:id="rId27"/>
    <p:sldId id="476" r:id="rId28"/>
    <p:sldId id="477" r:id="rId29"/>
    <p:sldId id="478" r:id="rId30"/>
    <p:sldId id="479" r:id="rId31"/>
    <p:sldId id="480" r:id="rId32"/>
    <p:sldId id="368" r:id="rId33"/>
    <p:sldId id="501" r:id="rId34"/>
    <p:sldId id="29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BE71ACDA-5BBF-4C8B-A83B-239451323A5E}"/>
    <pc:docChg chg="addSld delSld modSld">
      <pc:chgData name="Wittman, Barry" userId="bff186cd-6ce8-41ba-8e8c-e85cdef216de" providerId="ADAL" clId="{BE71ACDA-5BBF-4C8B-A83B-239451323A5E}" dt="2025-02-27T22:58:58.459" v="34" actId="2696"/>
      <pc:docMkLst>
        <pc:docMk/>
      </pc:docMkLst>
      <pc:sldChg chg="modSp modAnim">
        <pc:chgData name="Wittman, Barry" userId="bff186cd-6ce8-41ba-8e8c-e85cdef216de" providerId="ADAL" clId="{BE71ACDA-5BBF-4C8B-A83B-239451323A5E}" dt="2025-02-27T22:58:20.930" v="32" actId="6549"/>
        <pc:sldMkLst>
          <pc:docMk/>
          <pc:sldMk cId="0" sldId="297"/>
        </pc:sldMkLst>
        <pc:spChg chg="mod">
          <ac:chgData name="Wittman, Barry" userId="bff186cd-6ce8-41ba-8e8c-e85cdef216de" providerId="ADAL" clId="{BE71ACDA-5BBF-4C8B-A83B-239451323A5E}" dt="2025-02-27T22:58:20.930" v="32" actId="6549"/>
          <ac:spMkLst>
            <pc:docMk/>
            <pc:sldMk cId="0" sldId="297"/>
            <ac:spMk id="5" creationId="{00000000-0000-0000-0000-000000000000}"/>
          </ac:spMkLst>
        </pc:spChg>
      </pc:sldChg>
      <pc:sldChg chg="del">
        <pc:chgData name="Wittman, Barry" userId="bff186cd-6ce8-41ba-8e8c-e85cdef216de" providerId="ADAL" clId="{BE71ACDA-5BBF-4C8B-A83B-239451323A5E}" dt="2025-02-27T22:58:58.459" v="34" actId="2696"/>
        <pc:sldMkLst>
          <pc:docMk/>
          <pc:sldMk cId="2557143992" sldId="471"/>
        </pc:sldMkLst>
      </pc:sldChg>
      <pc:sldChg chg="add">
        <pc:chgData name="Wittman, Barry" userId="bff186cd-6ce8-41ba-8e8c-e85cdef216de" providerId="ADAL" clId="{BE71ACDA-5BBF-4C8B-A83B-239451323A5E}" dt="2025-02-27T22:37:53.754" v="0"/>
        <pc:sldMkLst>
          <pc:docMk/>
          <pc:sldMk cId="3198559007" sldId="481"/>
        </pc:sldMkLst>
      </pc:sldChg>
      <pc:sldChg chg="add">
        <pc:chgData name="Wittman, Barry" userId="bff186cd-6ce8-41ba-8e8c-e85cdef216de" providerId="ADAL" clId="{BE71ACDA-5BBF-4C8B-A83B-239451323A5E}" dt="2025-02-27T22:37:53.754" v="0"/>
        <pc:sldMkLst>
          <pc:docMk/>
          <pc:sldMk cId="1592398136" sldId="482"/>
        </pc:sldMkLst>
      </pc:sldChg>
      <pc:sldChg chg="add">
        <pc:chgData name="Wittman, Barry" userId="bff186cd-6ce8-41ba-8e8c-e85cdef216de" providerId="ADAL" clId="{BE71ACDA-5BBF-4C8B-A83B-239451323A5E}" dt="2025-02-27T22:37:53.754" v="0"/>
        <pc:sldMkLst>
          <pc:docMk/>
          <pc:sldMk cId="2647761857" sldId="483"/>
        </pc:sldMkLst>
      </pc:sldChg>
      <pc:sldChg chg="add">
        <pc:chgData name="Wittman, Barry" userId="bff186cd-6ce8-41ba-8e8c-e85cdef216de" providerId="ADAL" clId="{BE71ACDA-5BBF-4C8B-A83B-239451323A5E}" dt="2025-02-27T22:37:53.754" v="0"/>
        <pc:sldMkLst>
          <pc:docMk/>
          <pc:sldMk cId="1032115269" sldId="485"/>
        </pc:sldMkLst>
      </pc:sldChg>
      <pc:sldChg chg="add">
        <pc:chgData name="Wittman, Barry" userId="bff186cd-6ce8-41ba-8e8c-e85cdef216de" providerId="ADAL" clId="{BE71ACDA-5BBF-4C8B-A83B-239451323A5E}" dt="2025-02-27T22:37:53.754" v="0"/>
        <pc:sldMkLst>
          <pc:docMk/>
          <pc:sldMk cId="616476307" sldId="488"/>
        </pc:sldMkLst>
      </pc:sldChg>
      <pc:sldChg chg="add">
        <pc:chgData name="Wittman, Barry" userId="bff186cd-6ce8-41ba-8e8c-e85cdef216de" providerId="ADAL" clId="{BE71ACDA-5BBF-4C8B-A83B-239451323A5E}" dt="2025-02-27T22:37:53.754" v="0"/>
        <pc:sldMkLst>
          <pc:docMk/>
          <pc:sldMk cId="2430921228" sldId="489"/>
        </pc:sldMkLst>
      </pc:sldChg>
      <pc:sldChg chg="add">
        <pc:chgData name="Wittman, Barry" userId="bff186cd-6ce8-41ba-8e8c-e85cdef216de" providerId="ADAL" clId="{BE71ACDA-5BBF-4C8B-A83B-239451323A5E}" dt="2025-02-27T22:37:53.754" v="0"/>
        <pc:sldMkLst>
          <pc:docMk/>
          <pc:sldMk cId="4027867671" sldId="498"/>
        </pc:sldMkLst>
      </pc:sldChg>
      <pc:sldChg chg="add">
        <pc:chgData name="Wittman, Barry" userId="bff186cd-6ce8-41ba-8e8c-e85cdef216de" providerId="ADAL" clId="{BE71ACDA-5BBF-4C8B-A83B-239451323A5E}" dt="2025-02-27T22:37:53.754" v="0"/>
        <pc:sldMkLst>
          <pc:docMk/>
          <pc:sldMk cId="1897526148" sldId="499"/>
        </pc:sldMkLst>
      </pc:sldChg>
      <pc:sldChg chg="add">
        <pc:chgData name="Wittman, Barry" userId="bff186cd-6ce8-41ba-8e8c-e85cdef216de" providerId="ADAL" clId="{BE71ACDA-5BBF-4C8B-A83B-239451323A5E}" dt="2025-02-27T22:37:53.754" v="0"/>
        <pc:sldMkLst>
          <pc:docMk/>
          <pc:sldMk cId="2960160247" sldId="500"/>
        </pc:sldMkLst>
      </pc:sldChg>
      <pc:sldChg chg="modSp modAnim">
        <pc:chgData name="Wittman, Barry" userId="bff186cd-6ce8-41ba-8e8c-e85cdef216de" providerId="ADAL" clId="{BE71ACDA-5BBF-4C8B-A83B-239451323A5E}" dt="2025-02-27T22:58:41.392" v="33" actId="6549"/>
        <pc:sldMkLst>
          <pc:docMk/>
          <pc:sldMk cId="0" sldId="501"/>
        </pc:sldMkLst>
        <pc:spChg chg="mod">
          <ac:chgData name="Wittman, Barry" userId="bff186cd-6ce8-41ba-8e8c-e85cdef216de" providerId="ADAL" clId="{BE71ACDA-5BBF-4C8B-A83B-239451323A5E}" dt="2025-02-27T22:58:41.392" v="33" actId="6549"/>
          <ac:spMkLst>
            <pc:docMk/>
            <pc:sldMk cId="0" sldId="50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2400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Freeing the Ragged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free a 2D array allocated with the Ragged Approach</a:t>
            </a:r>
          </a:p>
          <a:p>
            <a:pPr lvl="1"/>
            <a:r>
              <a:rPr lang="en-US" dirty="0"/>
              <a:t>Free each row separately</a:t>
            </a:r>
          </a:p>
          <a:p>
            <a:pPr lvl="1"/>
            <a:r>
              <a:rPr lang="en-US" dirty="0"/>
              <a:t>Finally, free the array of rows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6576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rows;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free (table[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 (table);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4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20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Alternatively, you can allocate the memory for all rows at once</a:t>
            </a:r>
          </a:p>
          <a:p>
            <a:r>
              <a:rPr lang="en-US" dirty="0"/>
              <a:t>Then you make each row point to the right place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finished, you can still access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n-US" dirty="0"/>
              <a:t> like any 2D array</a:t>
            </a:r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352800"/>
            <a:ext cx="10972800" cy="1828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 table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*)*rows);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 data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)*rows*columns);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rows;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= &amp;data[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*columns];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60960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table[3][7] = 14;</a:t>
            </a:r>
          </a:p>
        </p:txBody>
      </p:sp>
    </p:spTree>
    <p:extLst>
      <p:ext uri="{BB962C8B-B14F-4D97-AF65-F5344CB8AC3E}">
        <p14:creationId xmlns:p14="http://schemas.microsoft.com/office/powerpoint/2010/main" val="391094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981200" y="2711509"/>
          <a:ext cx="9677400" cy="498416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387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21609783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701400767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94931695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05738599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718143347"/>
                    </a:ext>
                  </a:extLst>
                </a:gridCol>
              </a:tblGrid>
              <a:tr h="498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Approach in memory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85800" y="3505201"/>
          <a:ext cx="762000" cy="297180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066800" y="3209925"/>
            <a:ext cx="1066800" cy="604837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066800" y="3209925"/>
            <a:ext cx="3048000" cy="120967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066800" y="3234751"/>
            <a:ext cx="4953000" cy="1794449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066800" y="3234751"/>
            <a:ext cx="6858000" cy="2404049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066800" y="3234751"/>
            <a:ext cx="8763000" cy="2953324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" y="2895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urier New" pitchFamily="49" charset="0"/>
                <a:cs typeface="Courier New" pitchFamily="49" charset="0"/>
              </a:rPr>
              <a:t>table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2800" y="2063111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Contiguously allocated memory</a:t>
            </a:r>
          </a:p>
        </p:txBody>
      </p:sp>
    </p:spTree>
    <p:extLst>
      <p:ext uri="{BB962C8B-B14F-4D97-AF65-F5344CB8AC3E}">
        <p14:creationId xmlns:p14="http://schemas.microsoft.com/office/powerpoint/2010/main" val="440184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Freeing the Contiguous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free a 2D array allocated with the Contiguous Approach</a:t>
            </a:r>
          </a:p>
          <a:p>
            <a:pPr lvl="1"/>
            <a:r>
              <a:rPr lang="en-US" dirty="0"/>
              <a:t>Free the big block of memory</a:t>
            </a:r>
          </a:p>
          <a:p>
            <a:pPr lvl="1"/>
            <a:r>
              <a:rPr lang="en-US" dirty="0"/>
              <a:t>Free the array of rows</a:t>
            </a:r>
          </a:p>
          <a:p>
            <a:pPr lvl="1"/>
            <a:r>
              <a:rPr lang="en-US" dirty="0"/>
              <a:t>No loop needed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148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free (table[0]);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 (table);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7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Allocation (System Side)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67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allocation as seen from the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really low level functions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brk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sbrk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which essentially increase the maximum size of the heap</a:t>
            </a:r>
          </a:p>
          <a:p>
            <a:r>
              <a:rPr lang="en-US" dirty="0"/>
              <a:t>You can use any of that space as a memory playground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gives finer grained control</a:t>
            </a:r>
          </a:p>
          <a:p>
            <a:pPr lvl="1"/>
            <a:r>
              <a:rPr lang="en-US" dirty="0"/>
              <a:t>But also has additional overhead</a:t>
            </a:r>
          </a:p>
        </p:txBody>
      </p:sp>
    </p:spTree>
    <p:extLst>
      <p:ext uri="{BB962C8B-B14F-4D97-AF65-F5344CB8AC3E}">
        <p14:creationId xmlns:p14="http://schemas.microsoft.com/office/powerpoint/2010/main" val="31985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20144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sees a huge range of free memory when the program starts</a:t>
            </a:r>
          </a:p>
          <a:p>
            <a:r>
              <a:rPr lang="en-US" dirty="0"/>
              <a:t>It uses a doubly linked list to keep track of the blocks of free memory, which is perhaps one giant block to begin with</a:t>
            </a:r>
          </a:p>
          <a:p>
            <a:r>
              <a:rPr lang="en-US" dirty="0"/>
              <a:t>As you allocate memory, a free block is often split up to make the block you need</a:t>
            </a:r>
          </a:p>
          <a:p>
            <a:r>
              <a:rPr lang="en-US" dirty="0"/>
              <a:t>The returned block </a:t>
            </a:r>
            <a:r>
              <a:rPr lang="en-US" i="1" dirty="0"/>
              <a:t>knows</a:t>
            </a:r>
            <a:r>
              <a:rPr lang="en-US" dirty="0"/>
              <a:t> its length</a:t>
            </a:r>
          </a:p>
          <a:p>
            <a:pPr lvl="1"/>
            <a:r>
              <a:rPr lang="en-US" dirty="0"/>
              <a:t>The length is usually kept </a:t>
            </a:r>
            <a:r>
              <a:rPr lang="en-US" b="1" dirty="0"/>
              <a:t>before</a:t>
            </a:r>
            <a:r>
              <a:rPr lang="en-US" dirty="0"/>
              <a:t> the data that you use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718560" y="4648200"/>
            <a:ext cx="6185254" cy="1283732"/>
            <a:chOff x="2057400" y="5257800"/>
            <a:chExt cx="4750904" cy="990600"/>
          </a:xfrm>
        </p:grpSpPr>
        <p:sp>
          <p:nvSpPr>
            <p:cNvPr id="4" name="Rectangle 3"/>
            <p:cNvSpPr/>
            <p:nvPr/>
          </p:nvSpPr>
          <p:spPr>
            <a:xfrm>
              <a:off x="3124200" y="5257800"/>
              <a:ext cx="3684104" cy="990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Allocated Space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057400" y="5257800"/>
              <a:ext cx="1066800" cy="9906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Length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3352800" y="5410200"/>
            <a:ext cx="1754639" cy="107846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2000" y="6183868"/>
            <a:ext cx="2832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Returned pointer</a:t>
            </a:r>
          </a:p>
        </p:txBody>
      </p:sp>
    </p:spTree>
    <p:extLst>
      <p:ext uri="{BB962C8B-B14F-4D97-AF65-F5344CB8AC3E}">
        <p14:creationId xmlns:p14="http://schemas.microsoft.com/office/powerpoint/2010/main" val="15923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and allocated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780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free list is a doubly linked list of available blocks of memory</a:t>
            </a:r>
          </a:p>
          <a:p>
            <a:r>
              <a:rPr lang="en-US" dirty="0"/>
              <a:t>Each block knows its length, the next block in the list, and the previous block</a:t>
            </a:r>
          </a:p>
          <a:p>
            <a:r>
              <a:rPr lang="en-US" dirty="0"/>
              <a:t>In a 32-bit architecture, the length, previous, and next data are all 4 bytes</a:t>
            </a:r>
          </a:p>
          <a:p>
            <a:pPr lvl="1"/>
            <a:r>
              <a:rPr lang="en-US" dirty="0"/>
              <a:t>Free block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Allocated block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In 64-bit, they're probably all 8 bytes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0" y="3581400"/>
            <a:ext cx="3684104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 Space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1600" y="3581400"/>
            <a:ext cx="1066800" cy="990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Length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8400" y="3581400"/>
            <a:ext cx="1066800" cy="990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Previous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3581400"/>
            <a:ext cx="1066800" cy="99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Next</a:t>
            </a:r>
          </a:p>
        </p:txBody>
      </p:sp>
      <p:sp>
        <p:nvSpPr>
          <p:cNvPr id="8" name="Rectangle 7"/>
          <p:cNvSpPr/>
          <p:nvPr/>
        </p:nvSpPr>
        <p:spPr>
          <a:xfrm>
            <a:off x="2411896" y="5029200"/>
            <a:ext cx="3684104" cy="990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Allocated Space</a:t>
            </a:r>
          </a:p>
        </p:txBody>
      </p:sp>
      <p:sp>
        <p:nvSpPr>
          <p:cNvPr id="9" name="Rectangle 8"/>
          <p:cNvSpPr/>
          <p:nvPr/>
        </p:nvSpPr>
        <p:spPr>
          <a:xfrm>
            <a:off x="1345096" y="5029200"/>
            <a:ext cx="1066800" cy="990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Length</a:t>
            </a:r>
          </a:p>
        </p:txBody>
      </p:sp>
    </p:spTree>
    <p:extLst>
      <p:ext uri="{BB962C8B-B14F-4D97-AF65-F5344CB8AC3E}">
        <p14:creationId xmlns:p14="http://schemas.microsoft.com/office/powerpoint/2010/main" val="264776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a visualization of the free list</a:t>
            </a:r>
          </a:p>
          <a:p>
            <a:r>
              <a:rPr lang="en-US" dirty="0"/>
              <a:t>When an item is freed, most implementations will try to coalesce two neighboring free blocks to reduce fragmentation</a:t>
            </a:r>
          </a:p>
          <a:p>
            <a:pPr lvl="1"/>
            <a:r>
              <a:rPr lang="en-US" dirty="0"/>
              <a:t>Calling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 has some time overhead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58448" y="4369956"/>
            <a:ext cx="1008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Head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004619" y="5200381"/>
            <a:ext cx="1929581" cy="507504"/>
            <a:chOff x="2441088" y="5257800"/>
            <a:chExt cx="2428995" cy="1015008"/>
          </a:xfrm>
        </p:grpSpPr>
        <p:sp>
          <p:nvSpPr>
            <p:cNvPr id="19" name="Rectangle 18"/>
            <p:cNvSpPr/>
            <p:nvPr/>
          </p:nvSpPr>
          <p:spPr>
            <a:xfrm>
              <a:off x="3124199" y="5257800"/>
              <a:ext cx="1745884" cy="10150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Allocated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41088" y="5257800"/>
              <a:ext cx="683111" cy="101500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930572" y="5200382"/>
            <a:ext cx="3074047" cy="511399"/>
            <a:chOff x="1143000" y="4038600"/>
            <a:chExt cx="5614041" cy="990600"/>
          </a:xfrm>
        </p:grpSpPr>
        <p:sp>
          <p:nvSpPr>
            <p:cNvPr id="21" name="Rectangle 20"/>
            <p:cNvSpPr/>
            <p:nvPr/>
          </p:nvSpPr>
          <p:spPr>
            <a:xfrm>
              <a:off x="4343400" y="4038600"/>
              <a:ext cx="2413641" cy="9906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Free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43000" y="4038600"/>
              <a:ext cx="1066800" cy="9906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09800" y="4038600"/>
              <a:ext cx="1066800" cy="990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276600" y="4038600"/>
              <a:ext cx="1066800" cy="990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904755" y="5201564"/>
            <a:ext cx="3074047" cy="503211"/>
            <a:chOff x="1143000" y="4038600"/>
            <a:chExt cx="5614041" cy="974740"/>
          </a:xfrm>
        </p:grpSpPr>
        <p:sp>
          <p:nvSpPr>
            <p:cNvPr id="27" name="Rectangle 26"/>
            <p:cNvSpPr/>
            <p:nvPr/>
          </p:nvSpPr>
          <p:spPr>
            <a:xfrm>
              <a:off x="4343400" y="4038600"/>
              <a:ext cx="2413641" cy="9747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Free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43000" y="4038600"/>
              <a:ext cx="1066799" cy="97474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209799" y="4038600"/>
              <a:ext cx="1066799" cy="9747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76601" y="4038600"/>
              <a:ext cx="1066799" cy="97474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 flipH="1">
            <a:off x="2133600" y="4724401"/>
            <a:ext cx="1" cy="46109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29" idx="0"/>
            <a:endCxn id="22" idx="0"/>
          </p:cNvCxnSpPr>
          <p:nvPr/>
        </p:nvCxnSpPr>
        <p:spPr>
          <a:xfrm rot="16200000" flipV="1">
            <a:off x="5001214" y="2421811"/>
            <a:ext cx="1182" cy="5558324"/>
          </a:xfrm>
          <a:prstGeom prst="curvedConnector3">
            <a:avLst>
              <a:gd name="adj1" fmla="val 58120305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24" idx="2"/>
            <a:endCxn id="28" idx="2"/>
          </p:cNvCxnSpPr>
          <p:nvPr/>
        </p:nvCxnSpPr>
        <p:spPr>
          <a:xfrm rot="5400000" flipH="1" flipV="1">
            <a:off x="5290373" y="3805328"/>
            <a:ext cx="7006" cy="3805900"/>
          </a:xfrm>
          <a:prstGeom prst="curvedConnector3">
            <a:avLst>
              <a:gd name="adj1" fmla="val -7468456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2806783" y="5713926"/>
            <a:ext cx="1" cy="46109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379831" y="5734117"/>
            <a:ext cx="1" cy="46109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438400" y="6172200"/>
            <a:ext cx="76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001000" y="6172200"/>
            <a:ext cx="76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930572" y="5204674"/>
            <a:ext cx="3074047" cy="507104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003154" y="5204675"/>
            <a:ext cx="1916324" cy="50321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919478" y="5201564"/>
            <a:ext cx="3074047" cy="49998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1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memory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items,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size);</a:t>
            </a:r>
          </a:p>
          <a:p>
            <a:pPr lvl="1"/>
            <a:r>
              <a:rPr lang="en-US" dirty="0"/>
              <a:t>Clear and allocate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items</a:t>
            </a:r>
            <a:r>
              <a:rPr lang="en-US" dirty="0"/>
              <a:t> </a:t>
            </a:r>
            <a:r>
              <a:rPr lang="en-US" dirty="0" err="1"/>
              <a:t>items</a:t>
            </a:r>
            <a:r>
              <a:rPr lang="en-US" dirty="0"/>
              <a:t>, each with size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Memory is zeroed out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(void* pointer,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size);</a:t>
            </a:r>
          </a:p>
          <a:p>
            <a:pPr lvl="1"/>
            <a:r>
              <a:rPr lang="en-US" dirty="0"/>
              <a:t>Resize a block of memory pointed at by pointer, usually to be larger</a:t>
            </a:r>
          </a:p>
          <a:p>
            <a:pPr lvl="1"/>
            <a:r>
              <a:rPr lang="en-US" dirty="0"/>
              <a:t>If there is enough free space at the end,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will tack that on</a:t>
            </a:r>
          </a:p>
          <a:p>
            <a:pPr lvl="1"/>
            <a:r>
              <a:rPr lang="en-US" dirty="0"/>
              <a:t>Otherwise, it allocates new memory and copies over the old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alloca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size);</a:t>
            </a:r>
          </a:p>
          <a:p>
            <a:pPr lvl="1"/>
            <a:r>
              <a:rPr lang="en-US" dirty="0"/>
              <a:t>Dynamically allocate memory on the stack (at the end of the current frame)</a:t>
            </a:r>
          </a:p>
          <a:p>
            <a:pPr lvl="1"/>
            <a:r>
              <a:rPr lang="en-US" dirty="0"/>
              <a:t>Automatically freed when the function returns</a:t>
            </a:r>
          </a:p>
          <a:p>
            <a:pPr lvl="1"/>
            <a:r>
              <a:rPr lang="en-US" dirty="0"/>
              <a:t>You need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alloca.h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9752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Practice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r>
              <a:rPr lang="en-US" dirty="0"/>
              <a:t>Allocating multi-dimensional arrays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memory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851391"/>
            <a:ext cx="4343400" cy="4625609"/>
          </a:xfrm>
        </p:spPr>
        <p:txBody>
          <a:bodyPr>
            <a:normAutofit/>
          </a:bodyPr>
          <a:lstStyle/>
          <a:p>
            <a:r>
              <a:rPr lang="en-US" dirty="0"/>
              <a:t>Layout for 32-bit architecture</a:t>
            </a:r>
          </a:p>
          <a:p>
            <a:pPr lvl="1"/>
            <a:r>
              <a:rPr lang="en-US" dirty="0"/>
              <a:t>Could only address 4GB</a:t>
            </a:r>
          </a:p>
          <a:p>
            <a:r>
              <a:rPr lang="en-US" dirty="0"/>
              <a:t>Modern layouts often have random offsets for stack, heap, and memory mapping for security reasons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34200" y="1828800"/>
            <a:ext cx="3124200" cy="457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34200" y="5867400"/>
            <a:ext cx="31242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6" name="Rectangle 5"/>
          <p:cNvSpPr/>
          <p:nvPr/>
        </p:nvSpPr>
        <p:spPr>
          <a:xfrm>
            <a:off x="6934200" y="5486400"/>
            <a:ext cx="3124200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7" name="Rectangle 6"/>
          <p:cNvSpPr/>
          <p:nvPr/>
        </p:nvSpPr>
        <p:spPr>
          <a:xfrm>
            <a:off x="6934200" y="5105400"/>
            <a:ext cx="3124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BSS</a:t>
            </a:r>
          </a:p>
        </p:txBody>
      </p:sp>
      <p:sp>
        <p:nvSpPr>
          <p:cNvPr id="8" name="Rectangle 7"/>
          <p:cNvSpPr/>
          <p:nvPr/>
        </p:nvSpPr>
        <p:spPr>
          <a:xfrm>
            <a:off x="6934200" y="4419600"/>
            <a:ext cx="3124200" cy="685800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  <a:alpha val="0"/>
                </a:schemeClr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9" name="Rectangle 8"/>
          <p:cNvSpPr/>
          <p:nvPr/>
        </p:nvSpPr>
        <p:spPr>
          <a:xfrm>
            <a:off x="6934200" y="3429000"/>
            <a:ext cx="3124200" cy="68580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alpha val="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Memory Mapping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34200" y="2514600"/>
            <a:ext cx="3124200" cy="685800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  <a:alpha val="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34200" y="1828800"/>
            <a:ext cx="3124200" cy="6858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Kernel Space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10165195" y="1828800"/>
            <a:ext cx="304800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469996" y="1981200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1GB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10165195" y="2514600"/>
            <a:ext cx="304800" cy="388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469995" y="423493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3GB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0094" y="2350533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0xc0000000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80094" y="4020980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0x40000000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80093" y="6154580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0x08048000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80094" y="6306980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0x00000000</a:t>
            </a:r>
          </a:p>
        </p:txBody>
      </p:sp>
      <p:sp>
        <p:nvSpPr>
          <p:cNvPr id="21" name="Down Arrow 20"/>
          <p:cNvSpPr/>
          <p:nvPr/>
        </p:nvSpPr>
        <p:spPr>
          <a:xfrm>
            <a:off x="8402320" y="2895600"/>
            <a:ext cx="208280" cy="34290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flipV="1">
            <a:off x="8402320" y="3429000"/>
            <a:ext cx="208280" cy="34290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 flipV="1">
            <a:off x="8402320" y="4419600"/>
            <a:ext cx="208280" cy="3429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105400" y="2036327"/>
            <a:ext cx="182880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Only for Linux kernel</a:t>
            </a:r>
          </a:p>
          <a:p>
            <a:pPr algn="r"/>
            <a:endParaRPr lang="en-US" sz="1000" dirty="0"/>
          </a:p>
          <a:p>
            <a:pPr algn="r"/>
            <a:endParaRPr lang="en-US" sz="1000" dirty="0"/>
          </a:p>
          <a:p>
            <a:pPr algn="r"/>
            <a:r>
              <a:rPr lang="en-US" sz="1400" dirty="0"/>
              <a:t>Memory for function calls</a:t>
            </a:r>
          </a:p>
          <a:p>
            <a:pPr algn="r"/>
            <a:endParaRPr lang="en-US" sz="1400" dirty="0"/>
          </a:p>
          <a:p>
            <a:pPr algn="r"/>
            <a:endParaRPr lang="en-US" sz="2400" dirty="0"/>
          </a:p>
          <a:p>
            <a:pPr algn="r"/>
            <a:r>
              <a:rPr lang="en-US" sz="1400" dirty="0"/>
              <a:t>Addresses for memory mapped files</a:t>
            </a:r>
          </a:p>
          <a:p>
            <a:pPr algn="r"/>
            <a:endParaRPr lang="en-US" sz="1200" dirty="0"/>
          </a:p>
          <a:p>
            <a:pPr algn="r"/>
            <a:endParaRPr lang="en-US" sz="1400" dirty="0"/>
          </a:p>
          <a:p>
            <a:pPr algn="r"/>
            <a:endParaRPr lang="en-US" sz="1400" dirty="0"/>
          </a:p>
          <a:p>
            <a:pPr algn="r"/>
            <a:r>
              <a:rPr lang="en-US" sz="1400" dirty="0"/>
              <a:t>Dynamically allocated data</a:t>
            </a:r>
          </a:p>
          <a:p>
            <a:pPr algn="r"/>
            <a:endParaRPr lang="en-US" sz="800" dirty="0"/>
          </a:p>
          <a:p>
            <a:pPr algn="r"/>
            <a:r>
              <a:rPr lang="en-US" sz="1400" dirty="0"/>
              <a:t>Uninitialized </a:t>
            </a:r>
            <a:r>
              <a:rPr lang="en-US" sz="1400" dirty="0" err="1"/>
              <a:t>globals</a:t>
            </a:r>
            <a:endParaRPr lang="en-US" sz="1400" dirty="0"/>
          </a:p>
          <a:p>
            <a:pPr algn="r"/>
            <a:endParaRPr lang="en-US" sz="1200" dirty="0"/>
          </a:p>
          <a:p>
            <a:pPr algn="r"/>
            <a:r>
              <a:rPr lang="en-US" sz="1400" dirty="0"/>
              <a:t>Initialized </a:t>
            </a:r>
            <a:r>
              <a:rPr lang="en-US" sz="1400" dirty="0" err="1"/>
              <a:t>globals</a:t>
            </a:r>
            <a:endParaRPr lang="en-US" sz="1400" dirty="0"/>
          </a:p>
          <a:p>
            <a:pPr algn="r"/>
            <a:endParaRPr lang="en-US" sz="1000" dirty="0"/>
          </a:p>
          <a:p>
            <a:pPr algn="r"/>
            <a:r>
              <a:rPr lang="en-US" sz="1400" dirty="0"/>
              <a:t>Program code</a:t>
            </a:r>
          </a:p>
        </p:txBody>
      </p:sp>
    </p:spTree>
    <p:extLst>
      <p:ext uri="{BB962C8B-B14F-4D97-AF65-F5344CB8AC3E}">
        <p14:creationId xmlns:p14="http://schemas.microsoft.com/office/powerpoint/2010/main" val="61647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aren't I showing the 64-bit version?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Linux machines in this lab use 64-bit processors with 64-bit versions of Ubuntu</a:t>
            </a:r>
          </a:p>
          <a:p>
            <a:r>
              <a:rPr lang="en-US" dirty="0"/>
              <a:t>Our version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/>
              <a:t> supports 64-bit operations</a:t>
            </a:r>
          </a:p>
          <a:p>
            <a:pPr lvl="1"/>
            <a:r>
              <a:rPr lang="en-US" dirty="0"/>
              <a:t>Our pointers are 8 bytes in size</a:t>
            </a:r>
          </a:p>
          <a:p>
            <a:r>
              <a:rPr lang="en-US" dirty="0"/>
              <a:t>But 64-bit stuff is confusing</a:t>
            </a:r>
          </a:p>
          <a:p>
            <a:pPr lvl="1"/>
            <a:r>
              <a:rPr lang="en-US" dirty="0"/>
              <a:t>They're still working out where the eventual standard will be</a:t>
            </a:r>
          </a:p>
          <a:p>
            <a:pPr lvl="1"/>
            <a:r>
              <a:rPr lang="en-US" dirty="0"/>
              <a:t>64-bit addressing allows 16,777,216 terabytes of memory to be addressed (</a:t>
            </a:r>
            <a:r>
              <a:rPr lang="en-US" b="1" dirty="0"/>
              <a:t>far</a:t>
            </a:r>
            <a:r>
              <a:rPr lang="en-US" dirty="0"/>
              <a:t> beyond what anyone needs)</a:t>
            </a:r>
          </a:p>
          <a:p>
            <a:r>
              <a:rPr lang="en-US" dirty="0"/>
              <a:t>Current implementations only use 48 bits</a:t>
            </a:r>
          </a:p>
          <a:p>
            <a:pPr lvl="1"/>
            <a:r>
              <a:rPr lang="en-US" dirty="0"/>
              <a:t>User space (text up through stack) gets low 128 terabytes</a:t>
            </a:r>
          </a:p>
          <a:p>
            <a:pPr lvl="1"/>
            <a:r>
              <a:rPr lang="en-US" dirty="0"/>
              <a:t>Kernel space gets the high 128 terabytes</a:t>
            </a:r>
          </a:p>
        </p:txBody>
      </p:sp>
    </p:spTree>
    <p:extLst>
      <p:ext uri="{BB962C8B-B14F-4D97-AF65-F5344CB8AC3E}">
        <p14:creationId xmlns:p14="http://schemas.microsoft.com/office/powerpoint/2010/main" val="243092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Let's see those addresses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1828800"/>
            <a:ext cx="10972800" cy="480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global = 10;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stack = 5;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*heap =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*)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"Stack:  %p\n"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&amp;stack);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"Heap:   %p\n"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heap);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"Global: %p\n"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&amp;global);		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"Text:   %p\n"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main);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0;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6016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34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provides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rand()</a:t>
            </a:r>
            <a:r>
              <a:rPr lang="en-US" dirty="0"/>
              <a:t> function 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rand()</a:t>
            </a:r>
            <a:r>
              <a:rPr lang="en-US" dirty="0"/>
              <a:t> uses a </a:t>
            </a:r>
            <a:r>
              <a:rPr lang="en-US" b="1" dirty="0"/>
              <a:t>linear </a:t>
            </a:r>
            <a:r>
              <a:rPr lang="en-US" b="1" dirty="0" err="1"/>
              <a:t>congruential</a:t>
            </a:r>
            <a:r>
              <a:rPr lang="en-US" b="1" dirty="0"/>
              <a:t> generator (LCG)</a:t>
            </a:r>
            <a:r>
              <a:rPr lang="en-US" dirty="0"/>
              <a:t> to generate pseudorandom numbers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rand()</a:t>
            </a:r>
            <a:r>
              <a:rPr lang="en-US" dirty="0"/>
              <a:t> generates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in the range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RAND_MAX</a:t>
            </a:r>
            <a:r>
              <a:rPr lang="en-US" dirty="0"/>
              <a:t> (a constant defined 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807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</a:t>
            </a:r>
            <a:r>
              <a:rPr lang="en-US" dirty="0" err="1"/>
              <a:t>congruential</a:t>
            </a:r>
            <a:r>
              <a:rPr lang="en-US" dirty="0"/>
              <a:t> generators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LCGs use the following relation to determine the next pseudorandom number in a sequence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mod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 believe our version of the </a:t>
                </a:r>
                <a:r>
                  <a:rPr lang="en-US" b="1" dirty="0" err="1">
                    <a:latin typeface="Courier New" pitchFamily="49" charset="0"/>
                    <a:cs typeface="Courier New" pitchFamily="49" charset="0"/>
                  </a:rPr>
                  <a:t>glibc</a:t>
                </a:r>
                <a:r>
                  <a:rPr lang="en-US" dirty="0"/>
                  <a:t> uses the following values for </a:t>
                </a:r>
                <a:r>
                  <a:rPr lang="en-US" b="1" dirty="0">
                    <a:latin typeface="Courier New" pitchFamily="49" charset="0"/>
                    <a:cs typeface="Courier New" pitchFamily="49" charset="0"/>
                  </a:rPr>
                  <a:t>rand()</a:t>
                </a:r>
              </a:p>
              <a:p>
                <a:pPr lvl="1"/>
                <a:r>
                  <a:rPr lang="en-US" i="1" dirty="0"/>
                  <a:t>a</a:t>
                </a:r>
                <a:r>
                  <a:rPr lang="en-US" dirty="0"/>
                  <a:t> = 1103515245</a:t>
                </a:r>
              </a:p>
              <a:p>
                <a:pPr lvl="1"/>
                <a:r>
                  <a:rPr lang="en-US" i="1" dirty="0"/>
                  <a:t>c</a:t>
                </a:r>
                <a:r>
                  <a:rPr lang="en-US" dirty="0"/>
                  <a:t> = 12345</a:t>
                </a:r>
              </a:p>
              <a:p>
                <a:pPr lvl="1"/>
                <a:r>
                  <a:rPr lang="en-US" i="1" dirty="0"/>
                  <a:t>m</a:t>
                </a:r>
                <a:r>
                  <a:rPr lang="en-US" dirty="0"/>
                  <a:t> = 2</a:t>
                </a:r>
                <a:r>
                  <a:rPr lang="en-US" baseline="30000" dirty="0"/>
                  <a:t>31</a:t>
                </a:r>
                <a:r>
                  <a:rPr lang="en-US" dirty="0"/>
                  <a:t> = 2147483648</a:t>
                </a:r>
                <a:endParaRPr lang="en-US" baseline="30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59" r="-593" b="-3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67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use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values between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(not including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), you usually mod the result by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124200"/>
            <a:ext cx="10972800" cy="3276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//dice rolls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die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10;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die = rand () % 6 + 1;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//[0,5] + 1 is [1,6]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"Die value: %d\n"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die);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0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time I run the program, I get the same sequence of random numbers</a:t>
            </a:r>
          </a:p>
          <a:p>
            <a:pPr lvl="1"/>
            <a:r>
              <a:rPr lang="en-US" b="1" dirty="0"/>
              <a:t>Pseudo</a:t>
            </a:r>
            <a:r>
              <a:rPr lang="en-US" dirty="0"/>
              <a:t>random, indeed!</a:t>
            </a:r>
          </a:p>
          <a:p>
            <a:r>
              <a:rPr lang="en-US" dirty="0"/>
              <a:t>This problem is fundamental to LCGs</a:t>
            </a:r>
          </a:p>
          <a:p>
            <a:r>
              <a:rPr lang="en-US" dirty="0"/>
              <a:t>The pseudorandom number generated at each step is computed by the number from the previous step</a:t>
            </a:r>
          </a:p>
          <a:p>
            <a:pPr lvl="1"/>
            <a:r>
              <a:rPr lang="en-US" dirty="0"/>
              <a:t>By default, the starting point is 1</a:t>
            </a:r>
          </a:p>
        </p:txBody>
      </p:sp>
    </p:spTree>
    <p:extLst>
      <p:ext uri="{BB962C8B-B14F-4D97-AF65-F5344CB8AC3E}">
        <p14:creationId xmlns:p14="http://schemas.microsoft.com/office/powerpoint/2010/main" val="168117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Seeding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rand()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 overcome the problem, we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which allows us to set a starting point for the random numbers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But, if I always start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93</a:t>
            </a:r>
            <a:r>
              <a:rPr lang="en-US" dirty="0"/>
              <a:t>, I'll still always get the same sequence of random numbers each time I run my program</a:t>
            </a:r>
          </a:p>
          <a:p>
            <a:r>
              <a:rPr lang="en-US" dirty="0"/>
              <a:t>I need a random number to put into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I need a random number to get a random number?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1371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random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(93);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random = rand ();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//starts from seed of 93</a:t>
            </a:r>
          </a:p>
        </p:txBody>
      </p:sp>
    </p:spTree>
    <p:extLst>
      <p:ext uri="{BB962C8B-B14F-4D97-AF65-F5344CB8AC3E}">
        <p14:creationId xmlns:p14="http://schemas.microsoft.com/office/powerpoint/2010/main" val="167524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is on our 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Well, time changes when you run your program</a:t>
            </a:r>
          </a:p>
          <a:p>
            <a:r>
              <a:rPr lang="en-US" dirty="0"/>
              <a:t>The typical solution is to use the number of seconds since January 1, 1970 as your seed</a:t>
            </a:r>
          </a:p>
          <a:p>
            <a:r>
              <a:rPr lang="en-US" dirty="0"/>
              <a:t>To get this value, call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  <a:r>
              <a:rPr lang="en-US" dirty="0"/>
              <a:t> function with parameter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 lvl="1"/>
            <a:r>
              <a:rPr lang="en-US" dirty="0"/>
              <a:t>You'll need to include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962400"/>
            <a:ext cx="10972800" cy="2590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die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(time(NULL));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10;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die = rand () % 6 + 1;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//[0,5] + 1 is [1,6]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"Die value: %d\n"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die);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2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Include the following headers: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rand()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to get values between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dirty="0"/>
              <a:t>Always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(time(NULL))</a:t>
            </a:r>
            <a:r>
              <a:rPr lang="en-US" dirty="0"/>
              <a:t> </a:t>
            </a:r>
            <a:r>
              <a:rPr lang="en-US" b="1" dirty="0"/>
              <a:t>before</a:t>
            </a:r>
            <a:r>
              <a:rPr lang="en-US" dirty="0"/>
              <a:t> your first call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rand()</a:t>
            </a:r>
          </a:p>
          <a:p>
            <a:r>
              <a:rPr lang="en-US" dirty="0"/>
              <a:t>Only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</a:t>
            </a:r>
            <a:r>
              <a:rPr lang="en-US" b="1" dirty="0"/>
              <a:t>once</a:t>
            </a:r>
            <a:r>
              <a:rPr lang="en-US" dirty="0"/>
              <a:t> per program</a:t>
            </a:r>
          </a:p>
          <a:p>
            <a:pPr lvl="1"/>
            <a:r>
              <a:rPr lang="en-US" dirty="0"/>
              <a:t>Seeding multiple times makes no sense and usually makes your output much </a:t>
            </a:r>
            <a:r>
              <a:rPr lang="en-US" b="1" dirty="0"/>
              <a:t>less</a:t>
            </a:r>
            <a:r>
              <a:rPr lang="en-US" dirty="0"/>
              <a:t> random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7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Dynamically allocate an 8 × 8 array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</a:t>
            </a:r>
          </a:p>
          <a:p>
            <a:r>
              <a:rPr lang="en-US" dirty="0"/>
              <a:t>Loop through each element in the array</a:t>
            </a:r>
          </a:p>
          <a:p>
            <a:pPr lvl="1"/>
            <a:r>
              <a:rPr lang="en-US" dirty="0"/>
              <a:t>With 1/8 probability, put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'Q'</a:t>
            </a:r>
            <a:r>
              <a:rPr lang="en-US" dirty="0"/>
              <a:t> in the element, representing a queen</a:t>
            </a:r>
          </a:p>
          <a:p>
            <a:pPr lvl="1"/>
            <a:r>
              <a:rPr lang="en-US" dirty="0"/>
              <a:t>Otherwise, put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 '</a:t>
            </a:r>
            <a:r>
              <a:rPr lang="en-US" dirty="0"/>
              <a:t> (space) in the element</a:t>
            </a:r>
          </a:p>
          <a:p>
            <a:r>
              <a:rPr lang="en-US" dirty="0"/>
              <a:t>Print out the resulting chessboard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dirty="0"/>
              <a:t> to mark rows and columns</a:t>
            </a:r>
          </a:p>
          <a:p>
            <a:r>
              <a:rPr lang="en-US" dirty="0"/>
              <a:t>Print out whether or not there are queens that can attack each other</a:t>
            </a:r>
          </a:p>
        </p:txBody>
      </p:sp>
    </p:spTree>
    <p:extLst>
      <p:ext uri="{BB962C8B-B14F-4D97-AF65-F5344CB8AC3E}">
        <p14:creationId xmlns:p14="http://schemas.microsoft.com/office/powerpoint/2010/main" val="123471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Debugging</a:t>
            </a:r>
          </a:p>
          <a:p>
            <a:r>
              <a:rPr lang="en-US" dirty="0"/>
              <a:t>Structs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Project 3</a:t>
            </a:r>
          </a:p>
          <a:p>
            <a:pPr lvl="1"/>
            <a:r>
              <a:rPr lang="en-US" dirty="0"/>
              <a:t>Due tonight!</a:t>
            </a:r>
          </a:p>
          <a:p>
            <a:r>
              <a:rPr lang="en-US" dirty="0"/>
              <a:t>Keep working on Project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3657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endParaRPr lang="en-US" sz="3600" i="1" dirty="0"/>
          </a:p>
          <a:p>
            <a:pPr marL="118872" indent="0">
              <a:buNone/>
            </a:pPr>
            <a:r>
              <a:rPr lang="en-US" sz="3600" i="1" dirty="0"/>
              <a:t>In theory, theory and practice are the same. In practice, they’re not.</a:t>
            </a:r>
          </a:p>
          <a:p>
            <a:pPr marL="118872" indent="0">
              <a:buNone/>
            </a:pPr>
            <a:endParaRPr lang="en-US" sz="3600" i="1" dirty="0"/>
          </a:p>
          <a:p>
            <a:pPr marL="118872" indent="0">
              <a:buNone/>
            </a:pPr>
            <a:r>
              <a:rPr lang="en-US" sz="3600" i="1" dirty="0"/>
              <a:t>	</a:t>
            </a:r>
            <a:r>
              <a:rPr lang="en-US" sz="3600" dirty="0" err="1"/>
              <a:t>Yoggi</a:t>
            </a:r>
            <a:r>
              <a:rPr lang="en-US" sz="3600" dirty="0"/>
              <a:t> Berra</a:t>
            </a:r>
          </a:p>
        </p:txBody>
      </p:sp>
    </p:spTree>
    <p:extLst>
      <p:ext uri="{BB962C8B-B14F-4D97-AF65-F5344CB8AC3E}">
        <p14:creationId xmlns:p14="http://schemas.microsoft.com/office/powerpoint/2010/main" val="134842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2D Arrays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6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2D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how to dynamically allocate a regular array</a:t>
            </a:r>
          </a:p>
          <a:p>
            <a:r>
              <a:rPr lang="en-US" dirty="0"/>
              <a:t>How would you dynamically allocate a 2D array?</a:t>
            </a:r>
          </a:p>
          <a:p>
            <a:r>
              <a:rPr lang="en-US" dirty="0"/>
              <a:t>In C, you can't do it in one step</a:t>
            </a:r>
          </a:p>
          <a:p>
            <a:pPr lvl="1"/>
            <a:r>
              <a:rPr lang="en-US" dirty="0"/>
              <a:t>You have to allocate an array of pointers</a:t>
            </a:r>
          </a:p>
          <a:p>
            <a:pPr lvl="1"/>
            <a:r>
              <a:rPr lang="en-US" dirty="0"/>
              <a:t>Then you make each one of them point at an appropriate place in memory</a:t>
            </a:r>
          </a:p>
        </p:txBody>
      </p:sp>
    </p:spTree>
    <p:extLst>
      <p:ext uri="{BB962C8B-B14F-4D97-AF65-F5344CB8AC3E}">
        <p14:creationId xmlns:p14="http://schemas.microsoft.com/office/powerpoint/2010/main" val="424233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Ragged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601200" cy="4320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One way to dynamically allocate a 2D array is to allocate each row individually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finished, you can access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n-US" dirty="0"/>
              <a:t> like any 2D array</a:t>
            </a:r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2819400"/>
            <a:ext cx="108966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 table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*)*rows);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rows;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)*columns);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5943600"/>
            <a:ext cx="108966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table[3][7] = 14;</a:t>
            </a:r>
          </a:p>
        </p:txBody>
      </p:sp>
    </p:spTree>
    <p:extLst>
      <p:ext uri="{BB962C8B-B14F-4D97-AF65-F5344CB8AC3E}">
        <p14:creationId xmlns:p14="http://schemas.microsoft.com/office/powerpoint/2010/main" val="39141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Ragged Approach in memory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19200" y="2372203"/>
          <a:ext cx="838200" cy="388620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>
            <a:endCxn id="25" idx="1"/>
          </p:cNvCxnSpPr>
          <p:nvPr/>
        </p:nvCxnSpPr>
        <p:spPr>
          <a:xfrm>
            <a:off x="1676400" y="5877402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000" y="1752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urier New" pitchFamily="49" charset="0"/>
                <a:cs typeface="Courier New" pitchFamily="49" charset="0"/>
              </a:rPr>
              <a:t>table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91400" y="3330995"/>
            <a:ext cx="2743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Chunks of data that could be anywhere in memory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3605939" y="5582347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>
            <a:endCxn id="28" idx="1"/>
          </p:cNvCxnSpPr>
          <p:nvPr/>
        </p:nvCxnSpPr>
        <p:spPr>
          <a:xfrm>
            <a:off x="1676400" y="5106097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>
            <p:extLst/>
          </p:nvPr>
        </p:nvGraphicFramePr>
        <p:xfrm>
          <a:off x="3605939" y="4811042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>
            <a:endCxn id="30" idx="1"/>
          </p:cNvCxnSpPr>
          <p:nvPr/>
        </p:nvCxnSpPr>
        <p:spPr>
          <a:xfrm>
            <a:off x="1673817" y="4352522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/>
          </p:nvPr>
        </p:nvGraphicFramePr>
        <p:xfrm>
          <a:off x="3603356" y="4057467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31" name="Straight Arrow Connector 30"/>
          <p:cNvCxnSpPr>
            <a:endCxn id="32" idx="1"/>
          </p:cNvCxnSpPr>
          <p:nvPr/>
        </p:nvCxnSpPr>
        <p:spPr>
          <a:xfrm>
            <a:off x="1673817" y="3562387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3603356" y="3267332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>
            <a:endCxn id="34" idx="1"/>
          </p:cNvCxnSpPr>
          <p:nvPr/>
        </p:nvCxnSpPr>
        <p:spPr>
          <a:xfrm>
            <a:off x="1673817" y="2797591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3603356" y="2502536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00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4067</TotalTime>
  <Words>1632</Words>
  <Application>Microsoft Office PowerPoint</Application>
  <PresentationFormat>Widescreen</PresentationFormat>
  <Paragraphs>273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4 </vt:lpstr>
      <vt:lpstr>Quotes</vt:lpstr>
      <vt:lpstr>Allocating 2D Arrays</vt:lpstr>
      <vt:lpstr>Allocating 2D arrays</vt:lpstr>
      <vt:lpstr>Ragged Approach</vt:lpstr>
      <vt:lpstr>Ragged Approach in memory</vt:lpstr>
      <vt:lpstr>Freeing the Ragged Approach</vt:lpstr>
      <vt:lpstr>Contiguous Approach</vt:lpstr>
      <vt:lpstr>Contiguous Approach in memory</vt:lpstr>
      <vt:lpstr>Freeing the Contiguous Approach</vt:lpstr>
      <vt:lpstr>Memory Allocation (System Side)</vt:lpstr>
      <vt:lpstr>Memory allocation as seen from the system</vt:lpstr>
      <vt:lpstr>How does malloc() work?</vt:lpstr>
      <vt:lpstr>Free and allocated blocks</vt:lpstr>
      <vt:lpstr>Free list</vt:lpstr>
      <vt:lpstr>Other memory functions</vt:lpstr>
      <vt:lpstr>Process memory segments</vt:lpstr>
      <vt:lpstr>Why aren't I showing the 64-bit version?</vt:lpstr>
      <vt:lpstr>Let's see those addresses</vt:lpstr>
      <vt:lpstr>Random Numbers</vt:lpstr>
      <vt:lpstr>Random numbers</vt:lpstr>
      <vt:lpstr>Linear congruential generators</vt:lpstr>
      <vt:lpstr>How do I use it?</vt:lpstr>
      <vt:lpstr>Wait …</vt:lpstr>
      <vt:lpstr>Seeding rand()</vt:lpstr>
      <vt:lpstr>Time is on our side</vt:lpstr>
      <vt:lpstr>Rules for random numbers</vt:lpstr>
      <vt:lpstr>Example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524</cp:revision>
  <dcterms:created xsi:type="dcterms:W3CDTF">2009-08-24T20:26:10Z</dcterms:created>
  <dcterms:modified xsi:type="dcterms:W3CDTF">2025-02-27T22:59:00Z</dcterms:modified>
</cp:coreProperties>
</file>