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6"/>
  </p:notesMasterIdLst>
  <p:sldIdLst>
    <p:sldId id="256" r:id="rId2"/>
    <p:sldId id="487" r:id="rId3"/>
    <p:sldId id="260" r:id="rId4"/>
    <p:sldId id="320" r:id="rId5"/>
    <p:sldId id="439" r:id="rId6"/>
    <p:sldId id="484" r:id="rId7"/>
    <p:sldId id="502" r:id="rId8"/>
    <p:sldId id="465" r:id="rId9"/>
    <p:sldId id="469" r:id="rId10"/>
    <p:sldId id="466" r:id="rId11"/>
    <p:sldId id="467" r:id="rId12"/>
    <p:sldId id="470" r:id="rId13"/>
    <p:sldId id="468" r:id="rId14"/>
    <p:sldId id="498" r:id="rId15"/>
    <p:sldId id="481" r:id="rId16"/>
    <p:sldId id="482" r:id="rId17"/>
    <p:sldId id="483" r:id="rId18"/>
    <p:sldId id="485" r:id="rId19"/>
    <p:sldId id="499" r:id="rId20"/>
    <p:sldId id="488" r:id="rId21"/>
    <p:sldId id="489" r:id="rId22"/>
    <p:sldId id="500" r:id="rId23"/>
    <p:sldId id="472" r:id="rId24"/>
    <p:sldId id="473" r:id="rId25"/>
    <p:sldId id="474" r:id="rId26"/>
    <p:sldId id="475" r:id="rId27"/>
    <p:sldId id="476" r:id="rId28"/>
    <p:sldId id="477" r:id="rId29"/>
    <p:sldId id="478" r:id="rId30"/>
    <p:sldId id="479" r:id="rId31"/>
    <p:sldId id="480" r:id="rId32"/>
    <p:sldId id="368" r:id="rId33"/>
    <p:sldId id="501" r:id="rId34"/>
    <p:sldId id="297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122" d="100"/>
          <a:sy n="122" d="100"/>
        </p:scale>
        <p:origin x="114" y="13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8" y="328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ttman, Barry" userId="bff186cd-6ce8-41ba-8e8c-e85cdef216de" providerId="ADAL" clId="{BE71ACDA-5BBF-4C8B-A83B-239451323A5E}"/>
    <pc:docChg chg="addSld delSld modSld">
      <pc:chgData name="Wittman, Barry" userId="bff186cd-6ce8-41ba-8e8c-e85cdef216de" providerId="ADAL" clId="{BE71ACDA-5BBF-4C8B-A83B-239451323A5E}" dt="2025-02-27T22:58:58.459" v="34" actId="2696"/>
      <pc:docMkLst>
        <pc:docMk/>
      </pc:docMkLst>
      <pc:sldChg chg="modSp modAnim">
        <pc:chgData name="Wittman, Barry" userId="bff186cd-6ce8-41ba-8e8c-e85cdef216de" providerId="ADAL" clId="{BE71ACDA-5BBF-4C8B-A83B-239451323A5E}" dt="2025-02-27T22:58:20.930" v="32" actId="6549"/>
        <pc:sldMkLst>
          <pc:docMk/>
          <pc:sldMk cId="0" sldId="297"/>
        </pc:sldMkLst>
        <pc:spChg chg="mod">
          <ac:chgData name="Wittman, Barry" userId="bff186cd-6ce8-41ba-8e8c-e85cdef216de" providerId="ADAL" clId="{BE71ACDA-5BBF-4C8B-A83B-239451323A5E}" dt="2025-02-27T22:58:20.930" v="32" actId="6549"/>
          <ac:spMkLst>
            <pc:docMk/>
            <pc:sldMk cId="0" sldId="297"/>
            <ac:spMk id="5" creationId="{00000000-0000-0000-0000-000000000000}"/>
          </ac:spMkLst>
        </pc:spChg>
      </pc:sldChg>
      <pc:sldChg chg="del">
        <pc:chgData name="Wittman, Barry" userId="bff186cd-6ce8-41ba-8e8c-e85cdef216de" providerId="ADAL" clId="{BE71ACDA-5BBF-4C8B-A83B-239451323A5E}" dt="2025-02-27T22:58:58.459" v="34" actId="2696"/>
        <pc:sldMkLst>
          <pc:docMk/>
          <pc:sldMk cId="2557143992" sldId="471"/>
        </pc:sldMkLst>
      </pc:sldChg>
      <pc:sldChg chg="add">
        <pc:chgData name="Wittman, Barry" userId="bff186cd-6ce8-41ba-8e8c-e85cdef216de" providerId="ADAL" clId="{BE71ACDA-5BBF-4C8B-A83B-239451323A5E}" dt="2025-02-27T22:37:53.754" v="0"/>
        <pc:sldMkLst>
          <pc:docMk/>
          <pc:sldMk cId="3198559007" sldId="481"/>
        </pc:sldMkLst>
      </pc:sldChg>
      <pc:sldChg chg="add">
        <pc:chgData name="Wittman, Barry" userId="bff186cd-6ce8-41ba-8e8c-e85cdef216de" providerId="ADAL" clId="{BE71ACDA-5BBF-4C8B-A83B-239451323A5E}" dt="2025-02-27T22:37:53.754" v="0"/>
        <pc:sldMkLst>
          <pc:docMk/>
          <pc:sldMk cId="1592398136" sldId="482"/>
        </pc:sldMkLst>
      </pc:sldChg>
      <pc:sldChg chg="add">
        <pc:chgData name="Wittman, Barry" userId="bff186cd-6ce8-41ba-8e8c-e85cdef216de" providerId="ADAL" clId="{BE71ACDA-5BBF-4C8B-A83B-239451323A5E}" dt="2025-02-27T22:37:53.754" v="0"/>
        <pc:sldMkLst>
          <pc:docMk/>
          <pc:sldMk cId="2647761857" sldId="483"/>
        </pc:sldMkLst>
      </pc:sldChg>
      <pc:sldChg chg="add">
        <pc:chgData name="Wittman, Barry" userId="bff186cd-6ce8-41ba-8e8c-e85cdef216de" providerId="ADAL" clId="{BE71ACDA-5BBF-4C8B-A83B-239451323A5E}" dt="2025-02-27T22:37:53.754" v="0"/>
        <pc:sldMkLst>
          <pc:docMk/>
          <pc:sldMk cId="1032115269" sldId="485"/>
        </pc:sldMkLst>
      </pc:sldChg>
      <pc:sldChg chg="add">
        <pc:chgData name="Wittman, Barry" userId="bff186cd-6ce8-41ba-8e8c-e85cdef216de" providerId="ADAL" clId="{BE71ACDA-5BBF-4C8B-A83B-239451323A5E}" dt="2025-02-27T22:37:53.754" v="0"/>
        <pc:sldMkLst>
          <pc:docMk/>
          <pc:sldMk cId="616476307" sldId="488"/>
        </pc:sldMkLst>
      </pc:sldChg>
      <pc:sldChg chg="add">
        <pc:chgData name="Wittman, Barry" userId="bff186cd-6ce8-41ba-8e8c-e85cdef216de" providerId="ADAL" clId="{BE71ACDA-5BBF-4C8B-A83B-239451323A5E}" dt="2025-02-27T22:37:53.754" v="0"/>
        <pc:sldMkLst>
          <pc:docMk/>
          <pc:sldMk cId="2430921228" sldId="489"/>
        </pc:sldMkLst>
      </pc:sldChg>
      <pc:sldChg chg="add">
        <pc:chgData name="Wittman, Barry" userId="bff186cd-6ce8-41ba-8e8c-e85cdef216de" providerId="ADAL" clId="{BE71ACDA-5BBF-4C8B-A83B-239451323A5E}" dt="2025-02-27T22:37:53.754" v="0"/>
        <pc:sldMkLst>
          <pc:docMk/>
          <pc:sldMk cId="4027867671" sldId="498"/>
        </pc:sldMkLst>
      </pc:sldChg>
      <pc:sldChg chg="add">
        <pc:chgData name="Wittman, Barry" userId="bff186cd-6ce8-41ba-8e8c-e85cdef216de" providerId="ADAL" clId="{BE71ACDA-5BBF-4C8B-A83B-239451323A5E}" dt="2025-02-27T22:37:53.754" v="0"/>
        <pc:sldMkLst>
          <pc:docMk/>
          <pc:sldMk cId="1897526148" sldId="499"/>
        </pc:sldMkLst>
      </pc:sldChg>
      <pc:sldChg chg="add">
        <pc:chgData name="Wittman, Barry" userId="bff186cd-6ce8-41ba-8e8c-e85cdef216de" providerId="ADAL" clId="{BE71ACDA-5BBF-4C8B-A83B-239451323A5E}" dt="2025-02-27T22:37:53.754" v="0"/>
        <pc:sldMkLst>
          <pc:docMk/>
          <pc:sldMk cId="2960160247" sldId="500"/>
        </pc:sldMkLst>
      </pc:sldChg>
      <pc:sldChg chg="modSp modAnim">
        <pc:chgData name="Wittman, Barry" userId="bff186cd-6ce8-41ba-8e8c-e85cdef216de" providerId="ADAL" clId="{BE71ACDA-5BBF-4C8B-A83B-239451323A5E}" dt="2025-02-27T22:58:41.392" v="33" actId="6549"/>
        <pc:sldMkLst>
          <pc:docMk/>
          <pc:sldMk cId="0" sldId="501"/>
        </pc:sldMkLst>
        <pc:spChg chg="mod">
          <ac:chgData name="Wittman, Barry" userId="bff186cd-6ce8-41ba-8e8c-e85cdef216de" providerId="ADAL" clId="{BE71ACDA-5BBF-4C8B-A83B-239451323A5E}" dt="2025-02-27T22:58:41.392" v="33" actId="6549"/>
          <ac:spMkLst>
            <pc:docMk/>
            <pc:sldMk cId="0" sldId="501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2/27/2025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651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2/27/2025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2/27/2025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2/27/2025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2/27/2025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2/27/2025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COMP 2400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7 - Friday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Freeing the Ragged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free a 2D array allocated with the Ragged Approach</a:t>
            </a:r>
          </a:p>
          <a:p>
            <a:pPr lvl="1"/>
            <a:r>
              <a:rPr lang="en-US" dirty="0"/>
              <a:t>Free each row separately</a:t>
            </a:r>
          </a:p>
          <a:p>
            <a:pPr lvl="1"/>
            <a:r>
              <a:rPr lang="en-US" dirty="0"/>
              <a:t>Finally, free the array of rows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3657600"/>
            <a:ext cx="10972800" cy="19812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&lt; rows; ++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free (table[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free (table);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545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Contiguous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432080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Alternatively, you can allocate the memory for all rows at once</a:t>
            </a:r>
          </a:p>
          <a:p>
            <a:r>
              <a:rPr lang="en-US" dirty="0"/>
              <a:t>Then you make each row point to the right place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When finished, you can still access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table</a:t>
            </a:r>
            <a:r>
              <a:rPr lang="en-US" dirty="0"/>
              <a:t> like any 2D array</a:t>
            </a:r>
          </a:p>
          <a:p>
            <a:endParaRPr lang="en-US" dirty="0"/>
          </a:p>
          <a:p>
            <a:endParaRPr lang="en-US" dirty="0"/>
          </a:p>
          <a:p>
            <a:pPr marL="118872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3352800"/>
            <a:ext cx="10972800" cy="18288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925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** table = (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**)malloc (</a:t>
            </a: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*)*rows);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* data = (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*)malloc (</a:t>
            </a: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)*rows*columns);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&lt; rows; ++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table[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] = &amp;data[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*columns];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6096000"/>
            <a:ext cx="10972800" cy="6096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table[3][7] = 14;</a:t>
            </a:r>
          </a:p>
        </p:txBody>
      </p:sp>
    </p:spTree>
    <p:extLst>
      <p:ext uri="{BB962C8B-B14F-4D97-AF65-F5344CB8AC3E}">
        <p14:creationId xmlns:p14="http://schemas.microsoft.com/office/powerpoint/2010/main" val="3910944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1981200" y="2711509"/>
          <a:ext cx="9677400" cy="498416"/>
        </p:xfrm>
        <a:graphic>
          <a:graphicData uri="http://schemas.openxmlformats.org/drawingml/2006/table">
            <a:tbl>
              <a:tblPr bandCol="1">
                <a:tableStyleId>{F5AB1C69-6EDB-4FF4-983F-18BD219EF322}</a:tableStyleId>
              </a:tblPr>
              <a:tblGrid>
                <a:gridCol w="387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7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7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70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70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70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709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709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8709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8709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8709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8709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8709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8709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87096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87096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87096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87096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87096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87096">
                  <a:extLst>
                    <a:ext uri="{9D8B030D-6E8A-4147-A177-3AD203B41FA5}">
                      <a16:colId xmlns:a16="http://schemas.microsoft.com/office/drawing/2014/main" val="121609783"/>
                    </a:ext>
                  </a:extLst>
                </a:gridCol>
                <a:gridCol w="387096">
                  <a:extLst>
                    <a:ext uri="{9D8B030D-6E8A-4147-A177-3AD203B41FA5}">
                      <a16:colId xmlns:a16="http://schemas.microsoft.com/office/drawing/2014/main" val="1701400767"/>
                    </a:ext>
                  </a:extLst>
                </a:gridCol>
                <a:gridCol w="387096">
                  <a:extLst>
                    <a:ext uri="{9D8B030D-6E8A-4147-A177-3AD203B41FA5}">
                      <a16:colId xmlns:a16="http://schemas.microsoft.com/office/drawing/2014/main" val="1949316955"/>
                    </a:ext>
                  </a:extLst>
                </a:gridCol>
                <a:gridCol w="387096">
                  <a:extLst>
                    <a:ext uri="{9D8B030D-6E8A-4147-A177-3AD203B41FA5}">
                      <a16:colId xmlns:a16="http://schemas.microsoft.com/office/drawing/2014/main" val="1057385995"/>
                    </a:ext>
                  </a:extLst>
                </a:gridCol>
                <a:gridCol w="387096">
                  <a:extLst>
                    <a:ext uri="{9D8B030D-6E8A-4147-A177-3AD203B41FA5}">
                      <a16:colId xmlns:a16="http://schemas.microsoft.com/office/drawing/2014/main" val="718143347"/>
                    </a:ext>
                  </a:extLst>
                </a:gridCol>
              </a:tblGrid>
              <a:tr h="49841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Contiguous Approach in memory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685800" y="3505201"/>
          <a:ext cx="762000" cy="297180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943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V="1">
            <a:off x="1066800" y="3209925"/>
            <a:ext cx="1066800" cy="604837"/>
          </a:xfrm>
          <a:prstGeom prst="straightConnector1">
            <a:avLst/>
          </a:prstGeom>
          <a:ln w="38100"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1066800" y="3209925"/>
            <a:ext cx="3048000" cy="1209675"/>
          </a:xfrm>
          <a:prstGeom prst="straightConnector1">
            <a:avLst/>
          </a:prstGeom>
          <a:ln w="38100"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1066800" y="3234751"/>
            <a:ext cx="4953000" cy="1794449"/>
          </a:xfrm>
          <a:prstGeom prst="straightConnector1">
            <a:avLst/>
          </a:prstGeom>
          <a:ln w="38100"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1066800" y="3234751"/>
            <a:ext cx="6858000" cy="2404049"/>
          </a:xfrm>
          <a:prstGeom prst="straightConnector1">
            <a:avLst/>
          </a:prstGeom>
          <a:ln w="38100"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1066800" y="3234751"/>
            <a:ext cx="8763000" cy="2953324"/>
          </a:xfrm>
          <a:prstGeom prst="straightConnector1">
            <a:avLst/>
          </a:prstGeom>
          <a:ln w="38100"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28600" y="28956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Courier New" pitchFamily="49" charset="0"/>
                <a:cs typeface="Courier New" pitchFamily="49" charset="0"/>
              </a:rPr>
              <a:t>table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352800" y="2063111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Contiguously allocated memory</a:t>
            </a:r>
          </a:p>
        </p:txBody>
      </p:sp>
    </p:spTree>
    <p:extLst>
      <p:ext uri="{BB962C8B-B14F-4D97-AF65-F5344CB8AC3E}">
        <p14:creationId xmlns:p14="http://schemas.microsoft.com/office/powerpoint/2010/main" val="4401846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Freeing the Contiguous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free a 2D array allocated with the Contiguous Approach</a:t>
            </a:r>
          </a:p>
          <a:p>
            <a:pPr lvl="1"/>
            <a:r>
              <a:rPr lang="en-US" dirty="0"/>
              <a:t>Free the big block of memory</a:t>
            </a:r>
          </a:p>
          <a:p>
            <a:pPr lvl="1"/>
            <a:r>
              <a:rPr lang="en-US" dirty="0"/>
              <a:t>Free the array of rows</a:t>
            </a:r>
          </a:p>
          <a:p>
            <a:pPr lvl="1"/>
            <a:r>
              <a:rPr lang="en-US" dirty="0"/>
              <a:t>No loop needed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4114800"/>
            <a:ext cx="10972800" cy="16764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latin typeface="Courier New" pitchFamily="49" charset="0"/>
                <a:cs typeface="Courier New" pitchFamily="49" charset="0"/>
              </a:rPr>
              <a:t>free (table[0]);</a:t>
            </a:r>
            <a:endParaRPr lang="en-US" sz="32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32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free (table);</a:t>
            </a:r>
            <a:endParaRPr lang="en-US" sz="32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79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Allocation (System Side)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8676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Memory allocation as seen from the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really low level functions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brk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and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sbrk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which essentially increase the maximum size of the heap</a:t>
            </a:r>
          </a:p>
          <a:p>
            <a:r>
              <a:rPr lang="en-US" dirty="0"/>
              <a:t>You can use any of that space as a memory playground</a:t>
            </a: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gives finer grained control</a:t>
            </a:r>
          </a:p>
          <a:p>
            <a:pPr lvl="1"/>
            <a:r>
              <a:rPr lang="en-US" dirty="0"/>
              <a:t>But also has additional overhead</a:t>
            </a:r>
          </a:p>
        </p:txBody>
      </p:sp>
    </p:spTree>
    <p:extLst>
      <p:ext uri="{BB962C8B-B14F-4D97-AF65-F5344CB8AC3E}">
        <p14:creationId xmlns:p14="http://schemas.microsoft.com/office/powerpoint/2010/main" val="3198559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work?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2820144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sees a huge range of free memory when the program starts</a:t>
            </a:r>
          </a:p>
          <a:p>
            <a:r>
              <a:rPr lang="en-US" dirty="0"/>
              <a:t>It uses a doubly linked list to keep track of the blocks of free memory, which is perhaps one giant block to begin with</a:t>
            </a:r>
          </a:p>
          <a:p>
            <a:r>
              <a:rPr lang="en-US" dirty="0"/>
              <a:t>As you allocate memory, a free block is often split up to make the block you need</a:t>
            </a:r>
          </a:p>
          <a:p>
            <a:r>
              <a:rPr lang="en-US" dirty="0"/>
              <a:t>The returned block </a:t>
            </a:r>
            <a:r>
              <a:rPr lang="en-US" i="1" dirty="0"/>
              <a:t>knows</a:t>
            </a:r>
            <a:r>
              <a:rPr lang="en-US" dirty="0"/>
              <a:t> its length</a:t>
            </a:r>
          </a:p>
          <a:p>
            <a:pPr lvl="1"/>
            <a:r>
              <a:rPr lang="en-US" dirty="0"/>
              <a:t>The length is usually kept </a:t>
            </a:r>
            <a:r>
              <a:rPr lang="en-US" b="1" dirty="0"/>
              <a:t>before</a:t>
            </a:r>
            <a:r>
              <a:rPr lang="en-US" dirty="0"/>
              <a:t> the data that you use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3718560" y="4648200"/>
            <a:ext cx="6185254" cy="1283732"/>
            <a:chOff x="2057400" y="5257800"/>
            <a:chExt cx="4750904" cy="990600"/>
          </a:xfrm>
        </p:grpSpPr>
        <p:sp>
          <p:nvSpPr>
            <p:cNvPr id="4" name="Rectangle 3"/>
            <p:cNvSpPr/>
            <p:nvPr/>
          </p:nvSpPr>
          <p:spPr>
            <a:xfrm>
              <a:off x="3124200" y="5257800"/>
              <a:ext cx="3684104" cy="9906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Allocated Space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2057400" y="5257800"/>
              <a:ext cx="1066800" cy="9906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Length</a:t>
              </a:r>
            </a:p>
          </p:txBody>
        </p:sp>
      </p:grpSp>
      <p:cxnSp>
        <p:nvCxnSpPr>
          <p:cNvPr id="11" name="Straight Arrow Connector 10"/>
          <p:cNvCxnSpPr/>
          <p:nvPr/>
        </p:nvCxnSpPr>
        <p:spPr>
          <a:xfrm flipV="1">
            <a:off x="3352800" y="5410200"/>
            <a:ext cx="1754639" cy="1078468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62000" y="6183868"/>
            <a:ext cx="28327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Returned pointer</a:t>
            </a:r>
          </a:p>
        </p:txBody>
      </p:sp>
    </p:spTree>
    <p:extLst>
      <p:ext uri="{BB962C8B-B14F-4D97-AF65-F5344CB8AC3E}">
        <p14:creationId xmlns:p14="http://schemas.microsoft.com/office/powerpoint/2010/main" val="1592398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and allocated blocks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477800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 free list is a doubly linked list of available blocks of memory</a:t>
            </a:r>
          </a:p>
          <a:p>
            <a:r>
              <a:rPr lang="en-US" dirty="0"/>
              <a:t>Each block knows its length, the next block in the list, and the previous block</a:t>
            </a:r>
          </a:p>
          <a:p>
            <a:r>
              <a:rPr lang="en-US" dirty="0"/>
              <a:t>In a 32-bit architecture, the length, previous, and next data are all 4 bytes</a:t>
            </a:r>
          </a:p>
          <a:p>
            <a:pPr lvl="1"/>
            <a:r>
              <a:rPr lang="en-US" dirty="0"/>
              <a:t>Free block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Allocated block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r>
              <a:rPr lang="en-US" dirty="0"/>
              <a:t>In 64-bit, they're probably all 8 bytes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0" y="3581400"/>
            <a:ext cx="3684104" cy="990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Free Space</a:t>
            </a:r>
          </a:p>
        </p:txBody>
      </p:sp>
      <p:sp>
        <p:nvSpPr>
          <p:cNvPr id="5" name="Rectangle 4"/>
          <p:cNvSpPr/>
          <p:nvPr/>
        </p:nvSpPr>
        <p:spPr>
          <a:xfrm>
            <a:off x="1371600" y="3581400"/>
            <a:ext cx="1066800" cy="9906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Length</a:t>
            </a:r>
          </a:p>
        </p:txBody>
      </p:sp>
      <p:sp>
        <p:nvSpPr>
          <p:cNvPr id="6" name="Rectangle 5"/>
          <p:cNvSpPr/>
          <p:nvPr/>
        </p:nvSpPr>
        <p:spPr>
          <a:xfrm>
            <a:off x="2438400" y="3581400"/>
            <a:ext cx="1066800" cy="990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Previous</a:t>
            </a:r>
          </a:p>
        </p:txBody>
      </p:sp>
      <p:sp>
        <p:nvSpPr>
          <p:cNvPr id="7" name="Rectangle 6"/>
          <p:cNvSpPr/>
          <p:nvPr/>
        </p:nvSpPr>
        <p:spPr>
          <a:xfrm>
            <a:off x="3505200" y="3581400"/>
            <a:ext cx="1066800" cy="9906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Next</a:t>
            </a:r>
          </a:p>
        </p:txBody>
      </p:sp>
      <p:sp>
        <p:nvSpPr>
          <p:cNvPr id="8" name="Rectangle 7"/>
          <p:cNvSpPr/>
          <p:nvPr/>
        </p:nvSpPr>
        <p:spPr>
          <a:xfrm>
            <a:off x="2411896" y="5029200"/>
            <a:ext cx="3684104" cy="9906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Allocated Space</a:t>
            </a:r>
          </a:p>
        </p:txBody>
      </p:sp>
      <p:sp>
        <p:nvSpPr>
          <p:cNvPr id="9" name="Rectangle 8"/>
          <p:cNvSpPr/>
          <p:nvPr/>
        </p:nvSpPr>
        <p:spPr>
          <a:xfrm>
            <a:off x="1345096" y="5029200"/>
            <a:ext cx="1066800" cy="9906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Length</a:t>
            </a:r>
          </a:p>
        </p:txBody>
      </p:sp>
    </p:spTree>
    <p:extLst>
      <p:ext uri="{BB962C8B-B14F-4D97-AF65-F5344CB8AC3E}">
        <p14:creationId xmlns:p14="http://schemas.microsoft.com/office/powerpoint/2010/main" val="2647761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Here's a visualization of the free list</a:t>
            </a:r>
          </a:p>
          <a:p>
            <a:r>
              <a:rPr lang="en-US" dirty="0"/>
              <a:t>When an item is freed, most implementations will try to coalesce two neighboring free blocks to reduce fragmentation</a:t>
            </a:r>
          </a:p>
          <a:p>
            <a:pPr lvl="1"/>
            <a:r>
              <a:rPr lang="en-US" dirty="0"/>
              <a:t>Calling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free()</a:t>
            </a:r>
            <a:r>
              <a:rPr lang="en-US" dirty="0"/>
              <a:t> has some time overhead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58448" y="4369956"/>
            <a:ext cx="1008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Head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5004619" y="5200381"/>
            <a:ext cx="1929581" cy="507504"/>
            <a:chOff x="2441088" y="5257800"/>
            <a:chExt cx="2428995" cy="1015008"/>
          </a:xfrm>
        </p:grpSpPr>
        <p:sp>
          <p:nvSpPr>
            <p:cNvPr id="19" name="Rectangle 18"/>
            <p:cNvSpPr/>
            <p:nvPr/>
          </p:nvSpPr>
          <p:spPr>
            <a:xfrm>
              <a:off x="3124199" y="5257800"/>
              <a:ext cx="1745884" cy="1015008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Allocated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441088" y="5257800"/>
              <a:ext cx="683111" cy="1015008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L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930572" y="5200382"/>
            <a:ext cx="3074047" cy="511399"/>
            <a:chOff x="1143000" y="4038600"/>
            <a:chExt cx="5614041" cy="990600"/>
          </a:xfrm>
        </p:grpSpPr>
        <p:sp>
          <p:nvSpPr>
            <p:cNvPr id="21" name="Rectangle 20"/>
            <p:cNvSpPr/>
            <p:nvPr/>
          </p:nvSpPr>
          <p:spPr>
            <a:xfrm>
              <a:off x="4343400" y="4038600"/>
              <a:ext cx="2413641" cy="99060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Free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143000" y="4038600"/>
              <a:ext cx="1066800" cy="9906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L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209800" y="4038600"/>
              <a:ext cx="1066800" cy="9906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276600" y="4038600"/>
              <a:ext cx="1066800" cy="9906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N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6904755" y="5201564"/>
            <a:ext cx="3074047" cy="503211"/>
            <a:chOff x="1143000" y="4038600"/>
            <a:chExt cx="5614041" cy="974740"/>
          </a:xfrm>
        </p:grpSpPr>
        <p:sp>
          <p:nvSpPr>
            <p:cNvPr id="27" name="Rectangle 26"/>
            <p:cNvSpPr/>
            <p:nvPr/>
          </p:nvSpPr>
          <p:spPr>
            <a:xfrm>
              <a:off x="4343400" y="4038600"/>
              <a:ext cx="2413641" cy="974740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Free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143000" y="4038600"/>
              <a:ext cx="1066799" cy="97474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L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209799" y="4038600"/>
              <a:ext cx="1066799" cy="97474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276601" y="4038600"/>
              <a:ext cx="1066799" cy="97474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N</a:t>
              </a:r>
            </a:p>
          </p:txBody>
        </p:sp>
      </p:grpSp>
      <p:cxnSp>
        <p:nvCxnSpPr>
          <p:cNvPr id="31" name="Straight Arrow Connector 30"/>
          <p:cNvCxnSpPr/>
          <p:nvPr/>
        </p:nvCxnSpPr>
        <p:spPr>
          <a:xfrm flipH="1">
            <a:off x="2133600" y="4724401"/>
            <a:ext cx="1" cy="461093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urved Connector 35"/>
          <p:cNvCxnSpPr>
            <a:stCxn id="29" idx="0"/>
            <a:endCxn id="22" idx="0"/>
          </p:cNvCxnSpPr>
          <p:nvPr/>
        </p:nvCxnSpPr>
        <p:spPr>
          <a:xfrm rot="16200000" flipV="1">
            <a:off x="5001214" y="2421811"/>
            <a:ext cx="1182" cy="5558324"/>
          </a:xfrm>
          <a:prstGeom prst="curvedConnector3">
            <a:avLst>
              <a:gd name="adj1" fmla="val 58120305"/>
            </a:avLst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urved Connector 37"/>
          <p:cNvCxnSpPr>
            <a:stCxn id="24" idx="2"/>
            <a:endCxn id="28" idx="2"/>
          </p:cNvCxnSpPr>
          <p:nvPr/>
        </p:nvCxnSpPr>
        <p:spPr>
          <a:xfrm rot="5400000" flipH="1" flipV="1">
            <a:off x="5290373" y="3805328"/>
            <a:ext cx="7006" cy="3805900"/>
          </a:xfrm>
          <a:prstGeom prst="curvedConnector3">
            <a:avLst>
              <a:gd name="adj1" fmla="val -7468456"/>
            </a:avLst>
          </a:prstGeom>
          <a:ln w="381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>
            <a:off x="2806783" y="5713926"/>
            <a:ext cx="1" cy="461093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8379831" y="5734117"/>
            <a:ext cx="1" cy="461093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438400" y="6172200"/>
            <a:ext cx="761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ourier New" pitchFamily="49" charset="0"/>
                <a:cs typeface="Courier New" pitchFamily="49" charset="0"/>
              </a:rPr>
              <a:t>NULL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8001000" y="6172200"/>
            <a:ext cx="761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ourier New" pitchFamily="49" charset="0"/>
                <a:cs typeface="Courier New" pitchFamily="49" charset="0"/>
              </a:rPr>
              <a:t>NULL</a:t>
            </a:r>
          </a:p>
        </p:txBody>
      </p:sp>
      <p:sp>
        <p:nvSpPr>
          <p:cNvPr id="47" name="Rectangle 46"/>
          <p:cNvSpPr/>
          <p:nvPr/>
        </p:nvSpPr>
        <p:spPr>
          <a:xfrm>
            <a:off x="1930572" y="5204674"/>
            <a:ext cx="3074047" cy="507104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5003154" y="5204675"/>
            <a:ext cx="1916324" cy="503211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6919478" y="5201564"/>
            <a:ext cx="3074047" cy="499989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115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memory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void*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calloc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items,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size);</a:t>
            </a:r>
          </a:p>
          <a:p>
            <a:pPr lvl="1"/>
            <a:r>
              <a:rPr lang="en-US" dirty="0"/>
              <a:t>Clear and allocate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items</a:t>
            </a:r>
            <a:r>
              <a:rPr lang="en-US" dirty="0"/>
              <a:t> </a:t>
            </a:r>
            <a:r>
              <a:rPr lang="en-US" dirty="0" err="1"/>
              <a:t>items</a:t>
            </a:r>
            <a:r>
              <a:rPr lang="en-US" dirty="0"/>
              <a:t>, each with size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size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Memory is zeroed out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void*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realloc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(void* pointer,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size);</a:t>
            </a:r>
          </a:p>
          <a:p>
            <a:pPr lvl="1"/>
            <a:r>
              <a:rPr lang="en-US" dirty="0"/>
              <a:t>Resize a block of memory pointed at by pointer, usually to be larger</a:t>
            </a:r>
          </a:p>
          <a:p>
            <a:pPr lvl="1"/>
            <a:r>
              <a:rPr lang="en-US" dirty="0"/>
              <a:t>If there is enough free space at the end,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realloc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will tack that on</a:t>
            </a:r>
          </a:p>
          <a:p>
            <a:pPr lvl="1"/>
            <a:r>
              <a:rPr lang="en-US" dirty="0"/>
              <a:t>Otherwise, it allocates new memory and copies over the old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void*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alloca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size);</a:t>
            </a:r>
          </a:p>
          <a:p>
            <a:pPr lvl="1"/>
            <a:r>
              <a:rPr lang="en-US" dirty="0"/>
              <a:t>Dynamically allocate memory on the stack (at the end of the current frame)</a:t>
            </a:r>
          </a:p>
          <a:p>
            <a:pPr lvl="1"/>
            <a:r>
              <a:rPr lang="en-US" dirty="0"/>
              <a:t>Automatically freed when the function returns</a:t>
            </a:r>
          </a:p>
          <a:p>
            <a:pPr lvl="1"/>
            <a:r>
              <a:rPr lang="en-US" dirty="0"/>
              <a:t>You need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alloca.h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897526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Practice using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malloc()</a:t>
            </a:r>
          </a:p>
          <a:p>
            <a:r>
              <a:rPr lang="en-US" dirty="0"/>
              <a:t>Allocating multi-dimensional arrays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memory segments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851391"/>
            <a:ext cx="4343400" cy="4625609"/>
          </a:xfrm>
        </p:spPr>
        <p:txBody>
          <a:bodyPr>
            <a:normAutofit/>
          </a:bodyPr>
          <a:lstStyle/>
          <a:p>
            <a:r>
              <a:rPr lang="en-US" dirty="0"/>
              <a:t>Layout for 32-bit architecture</a:t>
            </a:r>
          </a:p>
          <a:p>
            <a:pPr lvl="1"/>
            <a:r>
              <a:rPr lang="en-US" dirty="0"/>
              <a:t>Could only address 4GB</a:t>
            </a:r>
          </a:p>
          <a:p>
            <a:r>
              <a:rPr lang="en-US" dirty="0"/>
              <a:t>Modern layouts often have random offsets for stack, heap, and memory mapping for security reasons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934200" y="1828800"/>
            <a:ext cx="3124200" cy="4572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934200" y="5867400"/>
            <a:ext cx="31242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Text</a:t>
            </a:r>
          </a:p>
        </p:txBody>
      </p:sp>
      <p:sp>
        <p:nvSpPr>
          <p:cNvPr id="6" name="Rectangle 5"/>
          <p:cNvSpPr/>
          <p:nvPr/>
        </p:nvSpPr>
        <p:spPr>
          <a:xfrm>
            <a:off x="6934200" y="5486400"/>
            <a:ext cx="3124200" cy="3810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7" name="Rectangle 6"/>
          <p:cNvSpPr/>
          <p:nvPr/>
        </p:nvSpPr>
        <p:spPr>
          <a:xfrm>
            <a:off x="6934200" y="5105400"/>
            <a:ext cx="3124200" cy="381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BSS</a:t>
            </a:r>
          </a:p>
        </p:txBody>
      </p:sp>
      <p:sp>
        <p:nvSpPr>
          <p:cNvPr id="8" name="Rectangle 7"/>
          <p:cNvSpPr/>
          <p:nvPr/>
        </p:nvSpPr>
        <p:spPr>
          <a:xfrm>
            <a:off x="6934200" y="4419600"/>
            <a:ext cx="3124200" cy="685800"/>
          </a:xfrm>
          <a:prstGeom prst="rect">
            <a:avLst/>
          </a:prstGeom>
          <a:gradFill>
            <a:gsLst>
              <a:gs pos="0">
                <a:schemeClr val="accent2">
                  <a:shade val="51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  <a:alpha val="0"/>
                </a:schemeClr>
              </a:gs>
            </a:gsLst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dirty="0"/>
              <a:t>Heap</a:t>
            </a:r>
          </a:p>
        </p:txBody>
      </p:sp>
      <p:sp>
        <p:nvSpPr>
          <p:cNvPr id="9" name="Rectangle 8"/>
          <p:cNvSpPr/>
          <p:nvPr/>
        </p:nvSpPr>
        <p:spPr>
          <a:xfrm>
            <a:off x="6934200" y="3429000"/>
            <a:ext cx="3124200" cy="685800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51000"/>
                  <a:satMod val="130000"/>
                  <a:alpha val="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dirty="0"/>
              <a:t>Memory Mapping</a:t>
            </a:r>
          </a:p>
        </p:txBody>
      </p:sp>
      <p:sp>
        <p:nvSpPr>
          <p:cNvPr id="10" name="Rectangle 9"/>
          <p:cNvSpPr/>
          <p:nvPr/>
        </p:nvSpPr>
        <p:spPr>
          <a:xfrm>
            <a:off x="6934200" y="2514600"/>
            <a:ext cx="3124200" cy="685800"/>
          </a:xfrm>
          <a:prstGeom prst="rect">
            <a:avLst/>
          </a:prstGeom>
          <a:gradFill>
            <a:gsLst>
              <a:gs pos="0">
                <a:schemeClr val="accent3">
                  <a:shade val="51000"/>
                  <a:satMod val="130000"/>
                  <a:alpha val="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</a:gra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934200" y="1828800"/>
            <a:ext cx="3124200" cy="6858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Kernel Space</a:t>
            </a:r>
          </a:p>
        </p:txBody>
      </p:sp>
      <p:sp>
        <p:nvSpPr>
          <p:cNvPr id="12" name="Right Brace 11"/>
          <p:cNvSpPr/>
          <p:nvPr/>
        </p:nvSpPr>
        <p:spPr>
          <a:xfrm>
            <a:off x="10165195" y="1828800"/>
            <a:ext cx="304800" cy="685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0469996" y="1981200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1GB</a:t>
            </a:r>
          </a:p>
        </p:txBody>
      </p:sp>
      <p:sp>
        <p:nvSpPr>
          <p:cNvPr id="15" name="Right Brace 14"/>
          <p:cNvSpPr/>
          <p:nvPr/>
        </p:nvSpPr>
        <p:spPr>
          <a:xfrm>
            <a:off x="10165195" y="2514600"/>
            <a:ext cx="304800" cy="3886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0469995" y="4234934"/>
            <a:ext cx="579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3GB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980094" y="2350533"/>
            <a:ext cx="9541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latin typeface="Courier New" pitchFamily="49" charset="0"/>
                <a:cs typeface="Courier New" pitchFamily="49" charset="0"/>
              </a:rPr>
              <a:t>0xc0000000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980094" y="4020980"/>
            <a:ext cx="9541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latin typeface="Courier New" pitchFamily="49" charset="0"/>
                <a:cs typeface="Courier New" pitchFamily="49" charset="0"/>
              </a:rPr>
              <a:t>0x40000000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980093" y="6154580"/>
            <a:ext cx="9541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latin typeface="Courier New" pitchFamily="49" charset="0"/>
                <a:cs typeface="Courier New" pitchFamily="49" charset="0"/>
              </a:rPr>
              <a:t>0x08048000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980094" y="6306980"/>
            <a:ext cx="9541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latin typeface="Courier New" pitchFamily="49" charset="0"/>
                <a:cs typeface="Courier New" pitchFamily="49" charset="0"/>
              </a:rPr>
              <a:t>0x00000000</a:t>
            </a:r>
          </a:p>
        </p:txBody>
      </p:sp>
      <p:sp>
        <p:nvSpPr>
          <p:cNvPr id="21" name="Down Arrow 20"/>
          <p:cNvSpPr/>
          <p:nvPr/>
        </p:nvSpPr>
        <p:spPr>
          <a:xfrm>
            <a:off x="8402320" y="2895600"/>
            <a:ext cx="208280" cy="342900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 flipV="1">
            <a:off x="8402320" y="3429000"/>
            <a:ext cx="208280" cy="342900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own Arrow 23"/>
          <p:cNvSpPr/>
          <p:nvPr/>
        </p:nvSpPr>
        <p:spPr>
          <a:xfrm flipV="1">
            <a:off x="8402320" y="4419600"/>
            <a:ext cx="208280" cy="342900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5105400" y="2036327"/>
            <a:ext cx="1828801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/>
              <a:t>Only for Linux kernel</a:t>
            </a:r>
          </a:p>
          <a:p>
            <a:pPr algn="r"/>
            <a:endParaRPr lang="en-US" sz="1000" dirty="0"/>
          </a:p>
          <a:p>
            <a:pPr algn="r"/>
            <a:endParaRPr lang="en-US" sz="1000" dirty="0"/>
          </a:p>
          <a:p>
            <a:pPr algn="r"/>
            <a:r>
              <a:rPr lang="en-US" sz="1400" dirty="0"/>
              <a:t>Memory for function calls</a:t>
            </a:r>
          </a:p>
          <a:p>
            <a:pPr algn="r"/>
            <a:endParaRPr lang="en-US" sz="1400" dirty="0"/>
          </a:p>
          <a:p>
            <a:pPr algn="r"/>
            <a:endParaRPr lang="en-US" sz="2400" dirty="0"/>
          </a:p>
          <a:p>
            <a:pPr algn="r"/>
            <a:r>
              <a:rPr lang="en-US" sz="1400" dirty="0"/>
              <a:t>Addresses for memory mapped files</a:t>
            </a:r>
          </a:p>
          <a:p>
            <a:pPr algn="r"/>
            <a:endParaRPr lang="en-US" sz="1200" dirty="0"/>
          </a:p>
          <a:p>
            <a:pPr algn="r"/>
            <a:endParaRPr lang="en-US" sz="1400" dirty="0"/>
          </a:p>
          <a:p>
            <a:pPr algn="r"/>
            <a:endParaRPr lang="en-US" sz="1400" dirty="0"/>
          </a:p>
          <a:p>
            <a:pPr algn="r"/>
            <a:r>
              <a:rPr lang="en-US" sz="1400" dirty="0"/>
              <a:t>Dynamically allocated data</a:t>
            </a:r>
          </a:p>
          <a:p>
            <a:pPr algn="r"/>
            <a:endParaRPr lang="en-US" sz="800" dirty="0"/>
          </a:p>
          <a:p>
            <a:pPr algn="r"/>
            <a:r>
              <a:rPr lang="en-US" sz="1400" dirty="0"/>
              <a:t>Uninitialized </a:t>
            </a:r>
            <a:r>
              <a:rPr lang="en-US" sz="1400" dirty="0" err="1"/>
              <a:t>globals</a:t>
            </a:r>
            <a:endParaRPr lang="en-US" sz="1400" dirty="0"/>
          </a:p>
          <a:p>
            <a:pPr algn="r"/>
            <a:endParaRPr lang="en-US" sz="1200" dirty="0"/>
          </a:p>
          <a:p>
            <a:pPr algn="r"/>
            <a:r>
              <a:rPr lang="en-US" sz="1400" dirty="0"/>
              <a:t>Initialized </a:t>
            </a:r>
            <a:r>
              <a:rPr lang="en-US" sz="1400" dirty="0" err="1"/>
              <a:t>globals</a:t>
            </a:r>
            <a:endParaRPr lang="en-US" sz="1400" dirty="0"/>
          </a:p>
          <a:p>
            <a:pPr algn="r"/>
            <a:endParaRPr lang="en-US" sz="1000" dirty="0"/>
          </a:p>
          <a:p>
            <a:pPr algn="r"/>
            <a:r>
              <a:rPr lang="en-US" sz="1400" dirty="0"/>
              <a:t>Program code</a:t>
            </a:r>
          </a:p>
        </p:txBody>
      </p:sp>
    </p:spTree>
    <p:extLst>
      <p:ext uri="{BB962C8B-B14F-4D97-AF65-F5344CB8AC3E}">
        <p14:creationId xmlns:p14="http://schemas.microsoft.com/office/powerpoint/2010/main" val="616476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aren't I showing the 64-bit version?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Linux machines in this lab use 64-bit processors with 64-bit versions of Ubuntu</a:t>
            </a:r>
          </a:p>
          <a:p>
            <a:r>
              <a:rPr lang="en-US" dirty="0"/>
              <a:t>Our version of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dirty="0"/>
              <a:t> supports 64-bit operations</a:t>
            </a:r>
          </a:p>
          <a:p>
            <a:pPr lvl="1"/>
            <a:r>
              <a:rPr lang="en-US" dirty="0"/>
              <a:t>Our pointers are 8 bytes in size</a:t>
            </a:r>
          </a:p>
          <a:p>
            <a:r>
              <a:rPr lang="en-US" dirty="0"/>
              <a:t>But 64-bit stuff is confusing</a:t>
            </a:r>
          </a:p>
          <a:p>
            <a:pPr lvl="1"/>
            <a:r>
              <a:rPr lang="en-US" dirty="0"/>
              <a:t>They're still working out where the eventual standard will be</a:t>
            </a:r>
          </a:p>
          <a:p>
            <a:pPr lvl="1"/>
            <a:r>
              <a:rPr lang="en-US" dirty="0"/>
              <a:t>64-bit addressing allows 16,777,216 terabytes of memory to be addressed (</a:t>
            </a:r>
            <a:r>
              <a:rPr lang="en-US" b="1" dirty="0"/>
              <a:t>far</a:t>
            </a:r>
            <a:r>
              <a:rPr lang="en-US" dirty="0"/>
              <a:t> beyond what anyone needs)</a:t>
            </a:r>
          </a:p>
          <a:p>
            <a:r>
              <a:rPr lang="en-US" dirty="0"/>
              <a:t>Current implementations only use 48 bits</a:t>
            </a:r>
          </a:p>
          <a:p>
            <a:pPr lvl="1"/>
            <a:r>
              <a:rPr lang="en-US" dirty="0"/>
              <a:t>User space (text up through stack) gets low 128 terabytes</a:t>
            </a:r>
          </a:p>
          <a:p>
            <a:pPr lvl="1"/>
            <a:r>
              <a:rPr lang="en-US" dirty="0"/>
              <a:t>Kernel space gets the high 128 terabytes</a:t>
            </a:r>
          </a:p>
        </p:txBody>
      </p:sp>
    </p:spTree>
    <p:extLst>
      <p:ext uri="{BB962C8B-B14F-4D97-AF65-F5344CB8AC3E}">
        <p14:creationId xmlns:p14="http://schemas.microsoft.com/office/powerpoint/2010/main" val="2430921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Let's see those addresses</a:t>
            </a:r>
            <a:endParaRPr lang="en-US" dirty="0"/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609600" y="1828800"/>
            <a:ext cx="10972800" cy="4800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70000" lnSpcReduction="2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118872" indent="0">
              <a:buNone/>
            </a:pP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stdlib.h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118872" indent="0">
              <a:buNone/>
            </a:pPr>
            <a:endParaRPr lang="en-US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global = 10;</a:t>
            </a:r>
          </a:p>
          <a:p>
            <a:pPr marL="118872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main()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stack = 5;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*heap = 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*)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malloc (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)*100);</a:t>
            </a:r>
          </a:p>
          <a:p>
            <a:pPr marL="118872" indent="0"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"Stack:  %p\n"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&amp;stack);</a:t>
            </a:r>
          </a:p>
          <a:p>
            <a:pPr marL="118872" indent="0"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"Heap:   %p\n"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heap);</a:t>
            </a:r>
          </a:p>
          <a:p>
            <a:pPr marL="118872" indent="0"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"Global: %p\n"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&amp;global);		</a:t>
            </a:r>
          </a:p>
          <a:p>
            <a:pPr marL="118872" indent="0"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"Text:   %p\n"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main);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0;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60160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Numbers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9340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 numbers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 provides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rand()</a:t>
            </a:r>
            <a:r>
              <a:rPr lang="en-US" dirty="0"/>
              <a:t> function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stdlib.h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rand()</a:t>
            </a:r>
            <a:r>
              <a:rPr lang="en-US" dirty="0"/>
              <a:t> uses a </a:t>
            </a:r>
            <a:r>
              <a:rPr lang="en-US" b="1" dirty="0"/>
              <a:t>linear </a:t>
            </a:r>
            <a:r>
              <a:rPr lang="en-US" b="1" dirty="0" err="1"/>
              <a:t>congruential</a:t>
            </a:r>
            <a:r>
              <a:rPr lang="en-US" b="1" dirty="0"/>
              <a:t> generator (LCG)</a:t>
            </a:r>
            <a:r>
              <a:rPr lang="en-US" dirty="0"/>
              <a:t> to generate pseudorandom numbers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rand()</a:t>
            </a:r>
            <a:r>
              <a:rPr lang="en-US" dirty="0"/>
              <a:t> generates an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 in the range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/>
              <a:t>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RAND_MAX</a:t>
            </a:r>
            <a:r>
              <a:rPr lang="en-US" dirty="0"/>
              <a:t> (a constant defined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stdlib.h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28071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</a:t>
            </a:r>
            <a:r>
              <a:rPr lang="en-US" dirty="0" err="1"/>
              <a:t>congruential</a:t>
            </a:r>
            <a:r>
              <a:rPr lang="en-US" dirty="0"/>
              <a:t> generators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LCGs use the following relation to determine the next pseudorandom number in a sequence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  <m:r>
                          <a:rPr lang="en-US" b="0" i="1" smtClean="0">
                            <a:latin typeface="Cambria Math"/>
                          </a:rPr>
                          <m:t>+1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mod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𝑚</m:t>
                    </m:r>
                  </m:oMath>
                </a14:m>
                <a:endParaRPr lang="en-US" dirty="0"/>
              </a:p>
              <a:p>
                <a:r>
                  <a:rPr lang="en-US" dirty="0"/>
                  <a:t>I believe our version of the </a:t>
                </a:r>
                <a:r>
                  <a:rPr lang="en-US" b="1" dirty="0" err="1">
                    <a:latin typeface="Courier New" pitchFamily="49" charset="0"/>
                    <a:cs typeface="Courier New" pitchFamily="49" charset="0"/>
                  </a:rPr>
                  <a:t>glibc</a:t>
                </a:r>
                <a:r>
                  <a:rPr lang="en-US" dirty="0"/>
                  <a:t> uses the following values for </a:t>
                </a:r>
                <a:r>
                  <a:rPr lang="en-US" b="1" dirty="0">
                    <a:latin typeface="Courier New" pitchFamily="49" charset="0"/>
                    <a:cs typeface="Courier New" pitchFamily="49" charset="0"/>
                  </a:rPr>
                  <a:t>rand()</a:t>
                </a:r>
              </a:p>
              <a:p>
                <a:pPr lvl="1"/>
                <a:r>
                  <a:rPr lang="en-US" i="1" dirty="0"/>
                  <a:t>a</a:t>
                </a:r>
                <a:r>
                  <a:rPr lang="en-US" dirty="0"/>
                  <a:t> = 1103515245</a:t>
                </a:r>
              </a:p>
              <a:p>
                <a:pPr lvl="1"/>
                <a:r>
                  <a:rPr lang="en-US" i="1" dirty="0"/>
                  <a:t>c</a:t>
                </a:r>
                <a:r>
                  <a:rPr lang="en-US" dirty="0"/>
                  <a:t> = 12345</a:t>
                </a:r>
              </a:p>
              <a:p>
                <a:pPr lvl="1"/>
                <a:r>
                  <a:rPr lang="en-US" i="1" dirty="0"/>
                  <a:t>m</a:t>
                </a:r>
                <a:r>
                  <a:rPr lang="en-US" dirty="0"/>
                  <a:t> = 2</a:t>
                </a:r>
                <a:r>
                  <a:rPr lang="en-US" baseline="30000" dirty="0"/>
                  <a:t>31</a:t>
                </a:r>
                <a:r>
                  <a:rPr lang="en-US" dirty="0"/>
                  <a:t> = 2147483648</a:t>
                </a:r>
                <a:endParaRPr lang="en-US" baseline="30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659" r="-593" b="-3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7677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I use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want values between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/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dirty="0"/>
              <a:t> (not including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dirty="0"/>
              <a:t>), you usually mod the result by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3124200"/>
            <a:ext cx="10972800" cy="32766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//dice rolls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die = 0;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i = 0;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&lt; 10; ++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die = rand () % 6 + 1; 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//[0,5] + 1 is [1,6]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"Die value: %d\n"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, die);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306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Wait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time I run the program, I get the same sequence of random numbers</a:t>
            </a:r>
          </a:p>
          <a:p>
            <a:pPr lvl="1"/>
            <a:r>
              <a:rPr lang="en-US" b="1" dirty="0"/>
              <a:t>Pseudo</a:t>
            </a:r>
            <a:r>
              <a:rPr lang="en-US" dirty="0"/>
              <a:t>random, indeed!</a:t>
            </a:r>
          </a:p>
          <a:p>
            <a:r>
              <a:rPr lang="en-US" dirty="0"/>
              <a:t>This problem is fundamental to LCGs</a:t>
            </a:r>
          </a:p>
          <a:p>
            <a:r>
              <a:rPr lang="en-US" dirty="0"/>
              <a:t>The pseudorandom number generated at each step is computed by the number from the previous step</a:t>
            </a:r>
          </a:p>
          <a:p>
            <a:pPr lvl="1"/>
            <a:r>
              <a:rPr lang="en-US" dirty="0"/>
              <a:t>By default, the starting point is 1</a:t>
            </a:r>
          </a:p>
        </p:txBody>
      </p:sp>
    </p:spTree>
    <p:extLst>
      <p:ext uri="{BB962C8B-B14F-4D97-AF65-F5344CB8AC3E}">
        <p14:creationId xmlns:p14="http://schemas.microsoft.com/office/powerpoint/2010/main" val="1681174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Seeding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rand()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To overcome the problem, we call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srand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which allows us to set a starting point for the random numbers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But, if I always start with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93</a:t>
            </a:r>
            <a:r>
              <a:rPr lang="en-US" dirty="0"/>
              <a:t>, I'll still always get the same sequence of random numbers each time I run my program</a:t>
            </a:r>
          </a:p>
          <a:p>
            <a:r>
              <a:rPr lang="en-US" dirty="0"/>
              <a:t>I need a random number to put into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srand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dirty="0"/>
              <a:t>I need a random number to get a random number?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819400"/>
            <a:ext cx="10972800" cy="13716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random = 0;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srand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(93);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random = rand (); 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//starts from seed of 93</a:t>
            </a:r>
          </a:p>
        </p:txBody>
      </p:sp>
    </p:spTree>
    <p:extLst>
      <p:ext uri="{BB962C8B-B14F-4D97-AF65-F5344CB8AC3E}">
        <p14:creationId xmlns:p14="http://schemas.microsoft.com/office/powerpoint/2010/main" val="1675245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is on our side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218720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Well, time changes when you run your program</a:t>
            </a:r>
          </a:p>
          <a:p>
            <a:r>
              <a:rPr lang="en-US" dirty="0"/>
              <a:t>The typical solution is to use the number of seconds since January 1, 1970 as your seed</a:t>
            </a:r>
          </a:p>
          <a:p>
            <a:r>
              <a:rPr lang="en-US" dirty="0"/>
              <a:t>To get this value, call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time()</a:t>
            </a:r>
            <a:r>
              <a:rPr lang="en-US" dirty="0"/>
              <a:t> function with parameter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NULL</a:t>
            </a:r>
          </a:p>
          <a:p>
            <a:pPr lvl="1"/>
            <a:r>
              <a:rPr lang="en-US" dirty="0"/>
              <a:t>You'll need to include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time.h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3962400"/>
            <a:ext cx="10972800" cy="25908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92500" lnSpcReduction="1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die = 0;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srand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(time(NULL));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i = 0;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&lt; 10; ++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die = rand () % 6 + 1; 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//[0,5] + 1 is [1,6]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"Die value: %d\n"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, die);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920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for random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Include the following headers: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stdlib.h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time.h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/>
              <a:t>Use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rand()</a:t>
            </a:r>
            <a:r>
              <a:rPr lang="en-US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dirty="0"/>
              <a:t> to get values between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/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–</a:t>
            </a:r>
            <a:r>
              <a:rPr lang="en-US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1</a:t>
            </a:r>
          </a:p>
          <a:p>
            <a:r>
              <a:rPr lang="en-US" dirty="0"/>
              <a:t>Always call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srand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(time(NULL))</a:t>
            </a:r>
            <a:r>
              <a:rPr lang="en-US" dirty="0"/>
              <a:t> </a:t>
            </a:r>
            <a:r>
              <a:rPr lang="en-US" b="1" dirty="0"/>
              <a:t>before</a:t>
            </a:r>
            <a:r>
              <a:rPr lang="en-US" dirty="0"/>
              <a:t> your first call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rand()</a:t>
            </a:r>
          </a:p>
          <a:p>
            <a:r>
              <a:rPr lang="en-US" dirty="0"/>
              <a:t>Only call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srand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</a:t>
            </a:r>
            <a:r>
              <a:rPr lang="en-US" b="1" dirty="0"/>
              <a:t>once</a:t>
            </a:r>
            <a:r>
              <a:rPr lang="en-US" dirty="0"/>
              <a:t> per program</a:t>
            </a:r>
          </a:p>
          <a:p>
            <a:pPr lvl="1"/>
            <a:r>
              <a:rPr lang="en-US" dirty="0"/>
              <a:t>Seeding multiple times makes no sense and usually makes your output much </a:t>
            </a:r>
            <a:r>
              <a:rPr lang="en-US" b="1" dirty="0"/>
              <a:t>less</a:t>
            </a:r>
            <a:r>
              <a:rPr lang="en-US" dirty="0"/>
              <a:t> random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270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Dynamically allocate an 8 × 8 array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dirty="0"/>
              <a:t> values</a:t>
            </a:r>
          </a:p>
          <a:p>
            <a:r>
              <a:rPr lang="en-US" dirty="0"/>
              <a:t>Loop through each element in the array</a:t>
            </a:r>
          </a:p>
          <a:p>
            <a:pPr lvl="1"/>
            <a:r>
              <a:rPr lang="en-US" dirty="0"/>
              <a:t>With 1/8 probability, put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'Q'</a:t>
            </a:r>
            <a:r>
              <a:rPr lang="en-US" dirty="0"/>
              <a:t> in the element, representing a queen</a:t>
            </a:r>
          </a:p>
          <a:p>
            <a:pPr lvl="1"/>
            <a:r>
              <a:rPr lang="en-US" dirty="0"/>
              <a:t>Otherwise, put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 '</a:t>
            </a:r>
            <a:r>
              <a:rPr lang="en-US" dirty="0"/>
              <a:t> (space) in the element</a:t>
            </a:r>
          </a:p>
          <a:p>
            <a:r>
              <a:rPr lang="en-US" dirty="0"/>
              <a:t>Print out the resulting chessboard</a:t>
            </a:r>
          </a:p>
          <a:p>
            <a:pPr lvl="1"/>
            <a:r>
              <a:rPr lang="en-US" dirty="0"/>
              <a:t>Use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|</a:t>
            </a:r>
            <a:r>
              <a:rPr lang="en-US" dirty="0"/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–</a:t>
            </a:r>
            <a:r>
              <a:rPr lang="en-US" dirty="0"/>
              <a:t> to mark rows and columns</a:t>
            </a:r>
          </a:p>
          <a:p>
            <a:r>
              <a:rPr lang="en-US" dirty="0"/>
              <a:t>Print out whether or not there are queens that can attack each other</a:t>
            </a:r>
          </a:p>
        </p:txBody>
      </p:sp>
    </p:spTree>
    <p:extLst>
      <p:ext uri="{BB962C8B-B14F-4D97-AF65-F5344CB8AC3E}">
        <p14:creationId xmlns:p14="http://schemas.microsoft.com/office/powerpoint/2010/main" val="1234716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289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Debugging</a:t>
            </a:r>
          </a:p>
          <a:p>
            <a:r>
              <a:rPr lang="en-US" dirty="0"/>
              <a:t>Structs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Finish Project 3</a:t>
            </a:r>
          </a:p>
          <a:p>
            <a:pPr lvl="1"/>
            <a:r>
              <a:rPr lang="en-US" dirty="0"/>
              <a:t>Due tonight!</a:t>
            </a:r>
          </a:p>
          <a:p>
            <a:r>
              <a:rPr lang="en-US" dirty="0"/>
              <a:t>Keep working on Project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4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653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Quotes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2209800"/>
            <a:ext cx="10972800" cy="36576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18872" indent="0">
              <a:buNone/>
            </a:pPr>
            <a:endParaRPr lang="en-US" sz="3600" i="1" dirty="0"/>
          </a:p>
          <a:p>
            <a:pPr marL="118872" indent="0">
              <a:buNone/>
            </a:pPr>
            <a:r>
              <a:rPr lang="en-US" sz="3600" i="1" dirty="0"/>
              <a:t>In theory, theory and practice are the same. In practice, they’re not.</a:t>
            </a:r>
          </a:p>
          <a:p>
            <a:pPr marL="118872" indent="0">
              <a:buNone/>
            </a:pPr>
            <a:endParaRPr lang="en-US" sz="3600" i="1" dirty="0"/>
          </a:p>
          <a:p>
            <a:pPr marL="118872" indent="0">
              <a:buNone/>
            </a:pPr>
            <a:r>
              <a:rPr lang="en-US" sz="3600" i="1" dirty="0"/>
              <a:t>	</a:t>
            </a:r>
            <a:r>
              <a:rPr lang="en-US" sz="3600" dirty="0" err="1"/>
              <a:t>Yoggi</a:t>
            </a:r>
            <a:r>
              <a:rPr lang="en-US" sz="3600" dirty="0"/>
              <a:t> Berra</a:t>
            </a:r>
          </a:p>
        </p:txBody>
      </p:sp>
    </p:spTree>
    <p:extLst>
      <p:ext uri="{BB962C8B-B14F-4D97-AF65-F5344CB8AC3E}">
        <p14:creationId xmlns:p14="http://schemas.microsoft.com/office/powerpoint/2010/main" val="1348425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Allocating 2D Arrays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069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Allocating 2D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know how to dynamically allocate a regular array</a:t>
            </a:r>
          </a:p>
          <a:p>
            <a:r>
              <a:rPr lang="en-US" dirty="0"/>
              <a:t>How would you dynamically allocate a 2D array?</a:t>
            </a:r>
          </a:p>
          <a:p>
            <a:r>
              <a:rPr lang="en-US" dirty="0"/>
              <a:t>In C, you can't do it in one step</a:t>
            </a:r>
          </a:p>
          <a:p>
            <a:pPr lvl="1"/>
            <a:r>
              <a:rPr lang="en-US" dirty="0"/>
              <a:t>You have to allocate an array of pointers</a:t>
            </a:r>
          </a:p>
          <a:p>
            <a:pPr lvl="1"/>
            <a:r>
              <a:rPr lang="en-US" dirty="0"/>
              <a:t>Then you make each one of them point at an appropriate place in memory</a:t>
            </a:r>
          </a:p>
        </p:txBody>
      </p:sp>
    </p:spTree>
    <p:extLst>
      <p:ext uri="{BB962C8B-B14F-4D97-AF65-F5344CB8AC3E}">
        <p14:creationId xmlns:p14="http://schemas.microsoft.com/office/powerpoint/2010/main" val="4242339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Ragged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9601200" cy="432080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One way to dynamically allocate a 2D array is to allocate each row individually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When finished, you can access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table</a:t>
            </a:r>
            <a:r>
              <a:rPr lang="en-US" dirty="0"/>
              <a:t> like any 2D array</a:t>
            </a:r>
          </a:p>
          <a:p>
            <a:endParaRPr lang="en-US" dirty="0"/>
          </a:p>
          <a:p>
            <a:endParaRPr lang="en-US" dirty="0"/>
          </a:p>
          <a:p>
            <a:pPr marL="118872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5800" y="2819400"/>
            <a:ext cx="10896600" cy="19812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** table = (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**)malloc (</a:t>
            </a: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*)*rows);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&lt; rows; ++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table[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] = (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*)malloc (</a:t>
            </a: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)*columns);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85800" y="5943600"/>
            <a:ext cx="10896600" cy="6096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table[3][7] = 14;</a:t>
            </a:r>
          </a:p>
        </p:txBody>
      </p:sp>
    </p:spTree>
    <p:extLst>
      <p:ext uri="{BB962C8B-B14F-4D97-AF65-F5344CB8AC3E}">
        <p14:creationId xmlns:p14="http://schemas.microsoft.com/office/powerpoint/2010/main" val="391416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Ragged Approach in memory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219200" y="2372203"/>
          <a:ext cx="838200" cy="388620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772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14" name="Straight Arrow Connector 13"/>
          <p:cNvCxnSpPr>
            <a:endCxn id="25" idx="1"/>
          </p:cNvCxnSpPr>
          <p:nvPr/>
        </p:nvCxnSpPr>
        <p:spPr>
          <a:xfrm>
            <a:off x="1676400" y="5877402"/>
            <a:ext cx="1929539" cy="9525"/>
          </a:xfrm>
          <a:prstGeom prst="straightConnector1">
            <a:avLst/>
          </a:prstGeom>
          <a:ln w="38100"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62000" y="17526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Courier New" pitchFamily="49" charset="0"/>
                <a:cs typeface="Courier New" pitchFamily="49" charset="0"/>
              </a:rPr>
              <a:t>table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391400" y="3330995"/>
            <a:ext cx="2743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Chunks of data that could be anywhere in memory</a:t>
            </a: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/>
          </p:nvPr>
        </p:nvGraphicFramePr>
        <p:xfrm>
          <a:off x="3605939" y="5582347"/>
          <a:ext cx="3146325" cy="609160"/>
        </p:xfrm>
        <a:graphic>
          <a:graphicData uri="http://schemas.openxmlformats.org/drawingml/2006/table">
            <a:tbl>
              <a:tblPr bandCol="1">
                <a:tableStyleId>{F5AB1C69-6EDB-4FF4-983F-18BD219EF322}</a:tableStyleId>
              </a:tblPr>
              <a:tblGrid>
                <a:gridCol w="629265">
                  <a:extLst>
                    <a:ext uri="{9D8B030D-6E8A-4147-A177-3AD203B41FA5}">
                      <a16:colId xmlns:a16="http://schemas.microsoft.com/office/drawing/2014/main" val="346189336"/>
                    </a:ext>
                  </a:extLst>
                </a:gridCol>
                <a:gridCol w="629265">
                  <a:extLst>
                    <a:ext uri="{9D8B030D-6E8A-4147-A177-3AD203B41FA5}">
                      <a16:colId xmlns:a16="http://schemas.microsoft.com/office/drawing/2014/main" val="1179528182"/>
                    </a:ext>
                  </a:extLst>
                </a:gridCol>
                <a:gridCol w="629265">
                  <a:extLst>
                    <a:ext uri="{9D8B030D-6E8A-4147-A177-3AD203B41FA5}">
                      <a16:colId xmlns:a16="http://schemas.microsoft.com/office/drawing/2014/main" val="2693762051"/>
                    </a:ext>
                  </a:extLst>
                </a:gridCol>
                <a:gridCol w="629265">
                  <a:extLst>
                    <a:ext uri="{9D8B030D-6E8A-4147-A177-3AD203B41FA5}">
                      <a16:colId xmlns:a16="http://schemas.microsoft.com/office/drawing/2014/main" val="788080723"/>
                    </a:ext>
                  </a:extLst>
                </a:gridCol>
                <a:gridCol w="629265">
                  <a:extLst>
                    <a:ext uri="{9D8B030D-6E8A-4147-A177-3AD203B41FA5}">
                      <a16:colId xmlns:a16="http://schemas.microsoft.com/office/drawing/2014/main" val="2431242877"/>
                    </a:ext>
                  </a:extLst>
                </a:gridCol>
              </a:tblGrid>
              <a:tr h="609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3503475"/>
                  </a:ext>
                </a:extLst>
              </a:tr>
            </a:tbl>
          </a:graphicData>
        </a:graphic>
      </p:graphicFrame>
      <p:cxnSp>
        <p:nvCxnSpPr>
          <p:cNvPr id="27" name="Straight Arrow Connector 26"/>
          <p:cNvCxnSpPr>
            <a:endCxn id="28" idx="1"/>
          </p:cNvCxnSpPr>
          <p:nvPr/>
        </p:nvCxnSpPr>
        <p:spPr>
          <a:xfrm>
            <a:off x="1676400" y="5106097"/>
            <a:ext cx="1929539" cy="9525"/>
          </a:xfrm>
          <a:prstGeom prst="straightConnector1">
            <a:avLst/>
          </a:prstGeom>
          <a:ln w="38100"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Table 27"/>
          <p:cNvGraphicFramePr>
            <a:graphicFrameLocks noGrp="1"/>
          </p:cNvGraphicFramePr>
          <p:nvPr>
            <p:extLst/>
          </p:nvPr>
        </p:nvGraphicFramePr>
        <p:xfrm>
          <a:off x="3605939" y="4811042"/>
          <a:ext cx="3146325" cy="609160"/>
        </p:xfrm>
        <a:graphic>
          <a:graphicData uri="http://schemas.openxmlformats.org/drawingml/2006/table">
            <a:tbl>
              <a:tblPr bandCol="1">
                <a:tableStyleId>{F5AB1C69-6EDB-4FF4-983F-18BD219EF322}</a:tableStyleId>
              </a:tblPr>
              <a:tblGrid>
                <a:gridCol w="629265">
                  <a:extLst>
                    <a:ext uri="{9D8B030D-6E8A-4147-A177-3AD203B41FA5}">
                      <a16:colId xmlns:a16="http://schemas.microsoft.com/office/drawing/2014/main" val="346189336"/>
                    </a:ext>
                  </a:extLst>
                </a:gridCol>
                <a:gridCol w="629265">
                  <a:extLst>
                    <a:ext uri="{9D8B030D-6E8A-4147-A177-3AD203B41FA5}">
                      <a16:colId xmlns:a16="http://schemas.microsoft.com/office/drawing/2014/main" val="1179528182"/>
                    </a:ext>
                  </a:extLst>
                </a:gridCol>
                <a:gridCol w="629265">
                  <a:extLst>
                    <a:ext uri="{9D8B030D-6E8A-4147-A177-3AD203B41FA5}">
                      <a16:colId xmlns:a16="http://schemas.microsoft.com/office/drawing/2014/main" val="2693762051"/>
                    </a:ext>
                  </a:extLst>
                </a:gridCol>
                <a:gridCol w="629265">
                  <a:extLst>
                    <a:ext uri="{9D8B030D-6E8A-4147-A177-3AD203B41FA5}">
                      <a16:colId xmlns:a16="http://schemas.microsoft.com/office/drawing/2014/main" val="788080723"/>
                    </a:ext>
                  </a:extLst>
                </a:gridCol>
                <a:gridCol w="629265">
                  <a:extLst>
                    <a:ext uri="{9D8B030D-6E8A-4147-A177-3AD203B41FA5}">
                      <a16:colId xmlns:a16="http://schemas.microsoft.com/office/drawing/2014/main" val="2431242877"/>
                    </a:ext>
                  </a:extLst>
                </a:gridCol>
              </a:tblGrid>
              <a:tr h="609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3503475"/>
                  </a:ext>
                </a:extLst>
              </a:tr>
            </a:tbl>
          </a:graphicData>
        </a:graphic>
      </p:graphicFrame>
      <p:cxnSp>
        <p:nvCxnSpPr>
          <p:cNvPr id="29" name="Straight Arrow Connector 28"/>
          <p:cNvCxnSpPr>
            <a:endCxn id="30" idx="1"/>
          </p:cNvCxnSpPr>
          <p:nvPr/>
        </p:nvCxnSpPr>
        <p:spPr>
          <a:xfrm>
            <a:off x="1673817" y="4352522"/>
            <a:ext cx="1929539" cy="9525"/>
          </a:xfrm>
          <a:prstGeom prst="straightConnector1">
            <a:avLst/>
          </a:prstGeom>
          <a:ln w="38100"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" name="Table 29"/>
          <p:cNvGraphicFramePr>
            <a:graphicFrameLocks noGrp="1"/>
          </p:cNvGraphicFramePr>
          <p:nvPr>
            <p:extLst/>
          </p:nvPr>
        </p:nvGraphicFramePr>
        <p:xfrm>
          <a:off x="3603356" y="4057467"/>
          <a:ext cx="3146325" cy="609160"/>
        </p:xfrm>
        <a:graphic>
          <a:graphicData uri="http://schemas.openxmlformats.org/drawingml/2006/table">
            <a:tbl>
              <a:tblPr bandCol="1">
                <a:tableStyleId>{F5AB1C69-6EDB-4FF4-983F-18BD219EF322}</a:tableStyleId>
              </a:tblPr>
              <a:tblGrid>
                <a:gridCol w="629265">
                  <a:extLst>
                    <a:ext uri="{9D8B030D-6E8A-4147-A177-3AD203B41FA5}">
                      <a16:colId xmlns:a16="http://schemas.microsoft.com/office/drawing/2014/main" val="346189336"/>
                    </a:ext>
                  </a:extLst>
                </a:gridCol>
                <a:gridCol w="629265">
                  <a:extLst>
                    <a:ext uri="{9D8B030D-6E8A-4147-A177-3AD203B41FA5}">
                      <a16:colId xmlns:a16="http://schemas.microsoft.com/office/drawing/2014/main" val="1179528182"/>
                    </a:ext>
                  </a:extLst>
                </a:gridCol>
                <a:gridCol w="629265">
                  <a:extLst>
                    <a:ext uri="{9D8B030D-6E8A-4147-A177-3AD203B41FA5}">
                      <a16:colId xmlns:a16="http://schemas.microsoft.com/office/drawing/2014/main" val="2693762051"/>
                    </a:ext>
                  </a:extLst>
                </a:gridCol>
                <a:gridCol w="629265">
                  <a:extLst>
                    <a:ext uri="{9D8B030D-6E8A-4147-A177-3AD203B41FA5}">
                      <a16:colId xmlns:a16="http://schemas.microsoft.com/office/drawing/2014/main" val="788080723"/>
                    </a:ext>
                  </a:extLst>
                </a:gridCol>
                <a:gridCol w="629265">
                  <a:extLst>
                    <a:ext uri="{9D8B030D-6E8A-4147-A177-3AD203B41FA5}">
                      <a16:colId xmlns:a16="http://schemas.microsoft.com/office/drawing/2014/main" val="2431242877"/>
                    </a:ext>
                  </a:extLst>
                </a:gridCol>
              </a:tblGrid>
              <a:tr h="609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3503475"/>
                  </a:ext>
                </a:extLst>
              </a:tr>
            </a:tbl>
          </a:graphicData>
        </a:graphic>
      </p:graphicFrame>
      <p:cxnSp>
        <p:nvCxnSpPr>
          <p:cNvPr id="31" name="Straight Arrow Connector 30"/>
          <p:cNvCxnSpPr>
            <a:endCxn id="32" idx="1"/>
          </p:cNvCxnSpPr>
          <p:nvPr/>
        </p:nvCxnSpPr>
        <p:spPr>
          <a:xfrm>
            <a:off x="1673817" y="3562387"/>
            <a:ext cx="1929539" cy="9525"/>
          </a:xfrm>
          <a:prstGeom prst="straightConnector1">
            <a:avLst/>
          </a:prstGeom>
          <a:ln w="38100"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" name="Table 31"/>
          <p:cNvGraphicFramePr>
            <a:graphicFrameLocks noGrp="1"/>
          </p:cNvGraphicFramePr>
          <p:nvPr>
            <p:extLst/>
          </p:nvPr>
        </p:nvGraphicFramePr>
        <p:xfrm>
          <a:off x="3603356" y="3267332"/>
          <a:ext cx="3146325" cy="609160"/>
        </p:xfrm>
        <a:graphic>
          <a:graphicData uri="http://schemas.openxmlformats.org/drawingml/2006/table">
            <a:tbl>
              <a:tblPr bandCol="1">
                <a:tableStyleId>{F5AB1C69-6EDB-4FF4-983F-18BD219EF322}</a:tableStyleId>
              </a:tblPr>
              <a:tblGrid>
                <a:gridCol w="629265">
                  <a:extLst>
                    <a:ext uri="{9D8B030D-6E8A-4147-A177-3AD203B41FA5}">
                      <a16:colId xmlns:a16="http://schemas.microsoft.com/office/drawing/2014/main" val="346189336"/>
                    </a:ext>
                  </a:extLst>
                </a:gridCol>
                <a:gridCol w="629265">
                  <a:extLst>
                    <a:ext uri="{9D8B030D-6E8A-4147-A177-3AD203B41FA5}">
                      <a16:colId xmlns:a16="http://schemas.microsoft.com/office/drawing/2014/main" val="1179528182"/>
                    </a:ext>
                  </a:extLst>
                </a:gridCol>
                <a:gridCol w="629265">
                  <a:extLst>
                    <a:ext uri="{9D8B030D-6E8A-4147-A177-3AD203B41FA5}">
                      <a16:colId xmlns:a16="http://schemas.microsoft.com/office/drawing/2014/main" val="2693762051"/>
                    </a:ext>
                  </a:extLst>
                </a:gridCol>
                <a:gridCol w="629265">
                  <a:extLst>
                    <a:ext uri="{9D8B030D-6E8A-4147-A177-3AD203B41FA5}">
                      <a16:colId xmlns:a16="http://schemas.microsoft.com/office/drawing/2014/main" val="788080723"/>
                    </a:ext>
                  </a:extLst>
                </a:gridCol>
                <a:gridCol w="629265">
                  <a:extLst>
                    <a:ext uri="{9D8B030D-6E8A-4147-A177-3AD203B41FA5}">
                      <a16:colId xmlns:a16="http://schemas.microsoft.com/office/drawing/2014/main" val="2431242877"/>
                    </a:ext>
                  </a:extLst>
                </a:gridCol>
              </a:tblGrid>
              <a:tr h="609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3503475"/>
                  </a:ext>
                </a:extLst>
              </a:tr>
            </a:tbl>
          </a:graphicData>
        </a:graphic>
      </p:graphicFrame>
      <p:cxnSp>
        <p:nvCxnSpPr>
          <p:cNvPr id="33" name="Straight Arrow Connector 32"/>
          <p:cNvCxnSpPr>
            <a:endCxn id="34" idx="1"/>
          </p:cNvCxnSpPr>
          <p:nvPr/>
        </p:nvCxnSpPr>
        <p:spPr>
          <a:xfrm>
            <a:off x="1673817" y="2797591"/>
            <a:ext cx="1929539" cy="9525"/>
          </a:xfrm>
          <a:prstGeom prst="straightConnector1">
            <a:avLst/>
          </a:prstGeom>
          <a:ln w="38100"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Table 33"/>
          <p:cNvGraphicFramePr>
            <a:graphicFrameLocks noGrp="1"/>
          </p:cNvGraphicFramePr>
          <p:nvPr>
            <p:extLst/>
          </p:nvPr>
        </p:nvGraphicFramePr>
        <p:xfrm>
          <a:off x="3603356" y="2502536"/>
          <a:ext cx="3146325" cy="609160"/>
        </p:xfrm>
        <a:graphic>
          <a:graphicData uri="http://schemas.openxmlformats.org/drawingml/2006/table">
            <a:tbl>
              <a:tblPr bandCol="1">
                <a:tableStyleId>{F5AB1C69-6EDB-4FF4-983F-18BD219EF322}</a:tableStyleId>
              </a:tblPr>
              <a:tblGrid>
                <a:gridCol w="629265">
                  <a:extLst>
                    <a:ext uri="{9D8B030D-6E8A-4147-A177-3AD203B41FA5}">
                      <a16:colId xmlns:a16="http://schemas.microsoft.com/office/drawing/2014/main" val="346189336"/>
                    </a:ext>
                  </a:extLst>
                </a:gridCol>
                <a:gridCol w="629265">
                  <a:extLst>
                    <a:ext uri="{9D8B030D-6E8A-4147-A177-3AD203B41FA5}">
                      <a16:colId xmlns:a16="http://schemas.microsoft.com/office/drawing/2014/main" val="1179528182"/>
                    </a:ext>
                  </a:extLst>
                </a:gridCol>
                <a:gridCol w="629265">
                  <a:extLst>
                    <a:ext uri="{9D8B030D-6E8A-4147-A177-3AD203B41FA5}">
                      <a16:colId xmlns:a16="http://schemas.microsoft.com/office/drawing/2014/main" val="2693762051"/>
                    </a:ext>
                  </a:extLst>
                </a:gridCol>
                <a:gridCol w="629265">
                  <a:extLst>
                    <a:ext uri="{9D8B030D-6E8A-4147-A177-3AD203B41FA5}">
                      <a16:colId xmlns:a16="http://schemas.microsoft.com/office/drawing/2014/main" val="788080723"/>
                    </a:ext>
                  </a:extLst>
                </a:gridCol>
                <a:gridCol w="629265">
                  <a:extLst>
                    <a:ext uri="{9D8B030D-6E8A-4147-A177-3AD203B41FA5}">
                      <a16:colId xmlns:a16="http://schemas.microsoft.com/office/drawing/2014/main" val="2431242877"/>
                    </a:ext>
                  </a:extLst>
                </a:gridCol>
              </a:tblGrid>
              <a:tr h="6091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35034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45000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4067</TotalTime>
  <Words>1632</Words>
  <Application>Microsoft Office PowerPoint</Application>
  <PresentationFormat>Widescreen</PresentationFormat>
  <Paragraphs>273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3" baseType="lpstr">
      <vt:lpstr>Arial</vt:lpstr>
      <vt:lpstr>Calibri</vt:lpstr>
      <vt:lpstr>Cambria Math</vt:lpstr>
      <vt:lpstr>Corbel</vt:lpstr>
      <vt:lpstr>Courier New</vt:lpstr>
      <vt:lpstr>Wingdings</vt:lpstr>
      <vt:lpstr>Wingdings 2</vt:lpstr>
      <vt:lpstr>Wingdings 3</vt:lpstr>
      <vt:lpstr>Module</vt:lpstr>
      <vt:lpstr>COMP 2400</vt:lpstr>
      <vt:lpstr>Last time</vt:lpstr>
      <vt:lpstr>Questions?</vt:lpstr>
      <vt:lpstr>Project 4 </vt:lpstr>
      <vt:lpstr>Quotes</vt:lpstr>
      <vt:lpstr>Allocating 2D Arrays</vt:lpstr>
      <vt:lpstr>Allocating 2D arrays</vt:lpstr>
      <vt:lpstr>Ragged Approach</vt:lpstr>
      <vt:lpstr>Ragged Approach in memory</vt:lpstr>
      <vt:lpstr>Freeing the Ragged Approach</vt:lpstr>
      <vt:lpstr>Contiguous Approach</vt:lpstr>
      <vt:lpstr>Contiguous Approach in memory</vt:lpstr>
      <vt:lpstr>Freeing the Contiguous Approach</vt:lpstr>
      <vt:lpstr>Memory Allocation (System Side)</vt:lpstr>
      <vt:lpstr>Memory allocation as seen from the system</vt:lpstr>
      <vt:lpstr>How does malloc() work?</vt:lpstr>
      <vt:lpstr>Free and allocated blocks</vt:lpstr>
      <vt:lpstr>Free list</vt:lpstr>
      <vt:lpstr>Other memory functions</vt:lpstr>
      <vt:lpstr>Process memory segments</vt:lpstr>
      <vt:lpstr>Why aren't I showing the 64-bit version?</vt:lpstr>
      <vt:lpstr>Let's see those addresses</vt:lpstr>
      <vt:lpstr>Random Numbers</vt:lpstr>
      <vt:lpstr>Random numbers</vt:lpstr>
      <vt:lpstr>Linear congruential generators</vt:lpstr>
      <vt:lpstr>How do I use it?</vt:lpstr>
      <vt:lpstr>Wait …</vt:lpstr>
      <vt:lpstr>Seeding rand()</vt:lpstr>
      <vt:lpstr>Time is on our side</vt:lpstr>
      <vt:lpstr>Rules for random numbers</vt:lpstr>
      <vt:lpstr>Example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524</cp:revision>
  <dcterms:created xsi:type="dcterms:W3CDTF">2009-08-24T20:26:10Z</dcterms:created>
  <dcterms:modified xsi:type="dcterms:W3CDTF">2025-02-27T22:59:00Z</dcterms:modified>
</cp:coreProperties>
</file>